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71" r:id="rId2"/>
    <p:sldId id="257" r:id="rId3"/>
    <p:sldId id="272" r:id="rId4"/>
    <p:sldId id="325" r:id="rId5"/>
    <p:sldId id="326" r:id="rId6"/>
    <p:sldId id="277" r:id="rId7"/>
    <p:sldId id="279" r:id="rId8"/>
    <p:sldId id="280" r:id="rId9"/>
    <p:sldId id="281" r:id="rId10"/>
    <p:sldId id="282" r:id="rId11"/>
    <p:sldId id="294" r:id="rId12"/>
    <p:sldId id="295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6" r:id="rId24"/>
    <p:sldId id="298" r:id="rId25"/>
    <p:sldId id="301" r:id="rId26"/>
    <p:sldId id="300" r:id="rId27"/>
    <p:sldId id="303" r:id="rId28"/>
    <p:sldId id="304" r:id="rId29"/>
    <p:sldId id="305" r:id="rId30"/>
    <p:sldId id="306" r:id="rId31"/>
    <p:sldId id="308" r:id="rId32"/>
    <p:sldId id="30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</p:sldIdLst>
  <p:sldSz cx="18288000" cy="10287000"/>
  <p:notesSz cx="6858000" cy="9144000"/>
  <p:embeddedFontLst>
    <p:embeddedFont>
      <p:font typeface="Joint" panose="020B0604020202020204" charset="0"/>
      <p:regular r:id="rId49"/>
    </p:embeddedFont>
    <p:embeddedFont>
      <p:font typeface="Berlin Sans FB" panose="020E0602020502020306" pitchFamily="34" charset="0"/>
      <p:regular r:id="rId50"/>
      <p:bold r:id="rId51"/>
    </p:embeddedFont>
    <p:embeddedFont>
      <p:font typeface="Open Sauce Medium" panose="020B060402020202020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Open Sauce Light" panose="020B0604020202020204" charset="0"/>
      <p:regular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FFF"/>
    <a:srgbClr val="F2F3F5"/>
    <a:srgbClr val="DEDEFF"/>
    <a:srgbClr val="EDF5FF"/>
    <a:srgbClr val="FFF7A1"/>
    <a:srgbClr val="B8F5ED"/>
    <a:srgbClr val="FFD9D9"/>
    <a:srgbClr val="FEF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FE7E01-41DF-421E-A297-032E0F061653}" v="18" dt="2023-12-17T19:23:4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1" autoAdjust="0"/>
    <p:restoredTop sz="94343" autoAdjust="0"/>
  </p:normalViewPr>
  <p:slideViewPr>
    <p:cSldViewPr>
      <p:cViewPr>
        <p:scale>
          <a:sx n="33" d="100"/>
          <a:sy n="33" d="100"/>
        </p:scale>
        <p:origin x="1014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83194-C21B-4754-BCC9-5423A3D7D631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6348E-B652-48C8-A09D-883D3C36B9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8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6348E-B652-48C8-A09D-883D3C36B91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4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34" Type="http://schemas.openxmlformats.org/officeDocument/2006/relationships/image" Target="../media/image17.jpg"/><Relationship Id="rId7" Type="http://schemas.openxmlformats.org/officeDocument/2006/relationships/image" Target="../media/image7.sv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9.svg"/><Relationship Id="rId31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27.svg"/><Relationship Id="rId30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26" Type="http://schemas.openxmlformats.org/officeDocument/2006/relationships/image" Target="../media/image13.png"/><Relationship Id="rId3" Type="http://schemas.openxmlformats.org/officeDocument/2006/relationships/image" Target="../media/image3.svg"/><Relationship Id="rId34" Type="http://schemas.openxmlformats.org/officeDocument/2006/relationships/image" Target="../media/image17.jpg"/><Relationship Id="rId7" Type="http://schemas.openxmlformats.org/officeDocument/2006/relationships/image" Target="../media/image7.svg"/><Relationship Id="rId12" Type="http://schemas.openxmlformats.org/officeDocument/2006/relationships/image" Target="../media/image6.pn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2" Type="http://schemas.openxmlformats.org/officeDocument/2006/relationships/image" Target="../media/image1.png"/><Relationship Id="rId20" Type="http://schemas.openxmlformats.org/officeDocument/2006/relationships/image" Target="../media/image12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32" Type="http://schemas.openxmlformats.org/officeDocument/2006/relationships/image" Target="../media/image16.png"/><Relationship Id="rId5" Type="http://schemas.openxmlformats.org/officeDocument/2006/relationships/image" Target="../media/image5.svg"/><Relationship Id="rId28" Type="http://schemas.openxmlformats.org/officeDocument/2006/relationships/image" Target="../media/image14.png"/><Relationship Id="rId23" Type="http://schemas.openxmlformats.org/officeDocument/2006/relationships/image" Target="../media/image23.svg"/><Relationship Id="rId10" Type="http://schemas.openxmlformats.org/officeDocument/2006/relationships/image" Target="../media/image5.png"/><Relationship Id="rId19" Type="http://schemas.openxmlformats.org/officeDocument/2006/relationships/image" Target="../media/image19.svg"/><Relationship Id="rId31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9.png"/><Relationship Id="rId27" Type="http://schemas.openxmlformats.org/officeDocument/2006/relationships/image" Target="../media/image27.svg"/><Relationship Id="rId30" Type="http://schemas.openxmlformats.org/officeDocument/2006/relationships/image" Target="../media/image15.png"/><Relationship Id="rId35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8" Type="http://schemas.openxmlformats.org/officeDocument/2006/relationships/image" Target="../media/image40.svg"/><Relationship Id="rId3" Type="http://schemas.openxmlformats.org/officeDocument/2006/relationships/image" Target="../media/image21.png"/><Relationship Id="rId21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24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24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24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24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26" Type="http://schemas.openxmlformats.org/officeDocument/2006/relationships/image" Target="../media/image13.png"/><Relationship Id="rId3" Type="http://schemas.openxmlformats.org/officeDocument/2006/relationships/image" Target="../media/image3.svg"/><Relationship Id="rId34" Type="http://schemas.openxmlformats.org/officeDocument/2006/relationships/image" Target="../media/image33.svg"/><Relationship Id="rId7" Type="http://schemas.openxmlformats.org/officeDocument/2006/relationships/image" Target="../media/image7.svg"/><Relationship Id="rId12" Type="http://schemas.openxmlformats.org/officeDocument/2006/relationships/image" Target="../media/image6.png"/><Relationship Id="rId25" Type="http://schemas.openxmlformats.org/officeDocument/2006/relationships/image" Target="../media/image25.svg"/><Relationship Id="rId33" Type="http://schemas.openxmlformats.org/officeDocument/2006/relationships/image" Target="../media/image16.png"/><Relationship Id="rId2" Type="http://schemas.openxmlformats.org/officeDocument/2006/relationships/image" Target="../media/image1.png"/><Relationship Id="rId20" Type="http://schemas.openxmlformats.org/officeDocument/2006/relationships/image" Target="../media/image1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32" Type="http://schemas.openxmlformats.org/officeDocument/2006/relationships/image" Target="../media/image31.svg"/><Relationship Id="rId5" Type="http://schemas.openxmlformats.org/officeDocument/2006/relationships/image" Target="../media/image5.svg"/><Relationship Id="rId28" Type="http://schemas.openxmlformats.org/officeDocument/2006/relationships/image" Target="../media/image11.png"/><Relationship Id="rId23" Type="http://schemas.openxmlformats.org/officeDocument/2006/relationships/image" Target="../media/image23.svg"/><Relationship Id="rId10" Type="http://schemas.openxmlformats.org/officeDocument/2006/relationships/image" Target="../media/image5.png"/><Relationship Id="rId19" Type="http://schemas.openxmlformats.org/officeDocument/2006/relationships/image" Target="../media/image19.svg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9.png"/><Relationship Id="rId27" Type="http://schemas.openxmlformats.org/officeDocument/2006/relationships/image" Target="../media/image27.svg"/><Relationship Id="rId30" Type="http://schemas.openxmlformats.org/officeDocument/2006/relationships/image" Target="../media/image29.svg"/><Relationship Id="rId35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24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21" Type="http://schemas.openxmlformats.org/officeDocument/2006/relationships/image" Target="../media/image11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12" Type="http://schemas.openxmlformats.org/officeDocument/2006/relationships/image" Target="../media/image44.sv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5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32" Type="http://schemas.openxmlformats.org/officeDocument/2006/relationships/image" Target="../media/image36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3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31" Type="http://schemas.openxmlformats.org/officeDocument/2006/relationships/image" Target="../media/image35.pn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Relationship Id="rId30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32" Type="http://schemas.openxmlformats.org/officeDocument/2006/relationships/image" Target="../media/image36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31" Type="http://schemas.openxmlformats.org/officeDocument/2006/relationships/image" Target="../media/image35.pn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Relationship Id="rId30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32" Type="http://schemas.openxmlformats.org/officeDocument/2006/relationships/image" Target="../media/image36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31" Type="http://schemas.openxmlformats.org/officeDocument/2006/relationships/image" Target="../media/image35.pn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26" Type="http://schemas.openxmlformats.org/officeDocument/2006/relationships/image" Target="../media/image13.png"/><Relationship Id="rId3" Type="http://schemas.openxmlformats.org/officeDocument/2006/relationships/image" Target="../media/image3.svg"/><Relationship Id="rId34" Type="http://schemas.openxmlformats.org/officeDocument/2006/relationships/image" Target="../media/image33.svg"/><Relationship Id="rId7" Type="http://schemas.openxmlformats.org/officeDocument/2006/relationships/image" Target="../media/image7.svg"/><Relationship Id="rId12" Type="http://schemas.openxmlformats.org/officeDocument/2006/relationships/image" Target="../media/image5.png"/><Relationship Id="rId25" Type="http://schemas.openxmlformats.org/officeDocument/2006/relationships/image" Target="../media/image25.svg"/><Relationship Id="rId33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jpeg"/><Relationship Id="rId32" Type="http://schemas.openxmlformats.org/officeDocument/2006/relationships/image" Target="../media/image31.sv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28" Type="http://schemas.openxmlformats.org/officeDocument/2006/relationships/image" Target="../media/image11.png"/><Relationship Id="rId23" Type="http://schemas.openxmlformats.org/officeDocument/2006/relationships/image" Target="../media/image23.svg"/><Relationship Id="rId10" Type="http://schemas.openxmlformats.org/officeDocument/2006/relationships/image" Target="../media/image18.jpg"/><Relationship Id="rId19" Type="http://schemas.openxmlformats.org/officeDocument/2006/relationships/image" Target="../media/image19.svg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6.png"/><Relationship Id="rId27" Type="http://schemas.openxmlformats.org/officeDocument/2006/relationships/image" Target="../media/image27.svg"/><Relationship Id="rId30" Type="http://schemas.openxmlformats.org/officeDocument/2006/relationships/image" Target="../media/image29.svg"/><Relationship Id="rId35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5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24" Type="http://schemas.openxmlformats.org/officeDocument/2006/relationships/image" Target="../media/image23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28" Type="http://schemas.openxmlformats.org/officeDocument/2006/relationships/image" Target="../media/image32.png"/><Relationship Id="rId19" Type="http://schemas.openxmlformats.org/officeDocument/2006/relationships/image" Target="../media/image28.png"/><Relationship Id="rId10" Type="http://schemas.openxmlformats.org/officeDocument/2006/relationships/image" Target="../media/image42.svg"/><Relationship Id="rId9" Type="http://schemas.openxmlformats.org/officeDocument/2006/relationships/image" Target="../media/image24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Relationship Id="rId27" Type="http://schemas.openxmlformats.org/officeDocument/2006/relationships/image" Target="../media/image11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23" Type="http://schemas.openxmlformats.org/officeDocument/2006/relationships/image" Target="../media/image23.sv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svg"/><Relationship Id="rId18" Type="http://schemas.openxmlformats.org/officeDocument/2006/relationships/image" Target="../media/image46.png"/><Relationship Id="rId26" Type="http://schemas.openxmlformats.org/officeDocument/2006/relationships/image" Target="../media/image38.svg"/><Relationship Id="rId39" Type="http://schemas.openxmlformats.org/officeDocument/2006/relationships/image" Target="../media/image28.png"/><Relationship Id="rId21" Type="http://schemas.openxmlformats.org/officeDocument/2006/relationships/image" Target="../media/image56.svg"/><Relationship Id="rId34" Type="http://schemas.openxmlformats.org/officeDocument/2006/relationships/image" Target="../media/image46.svg"/><Relationship Id="rId42" Type="http://schemas.openxmlformats.org/officeDocument/2006/relationships/image" Target="../media/image23.svg"/><Relationship Id="rId7" Type="http://schemas.openxmlformats.org/officeDocument/2006/relationships/image" Target="../media/image103.svg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image" Target="../media/image23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10.svg"/><Relationship Id="rId24" Type="http://schemas.openxmlformats.org/officeDocument/2006/relationships/image" Target="../media/image20.jpeg"/><Relationship Id="rId32" Type="http://schemas.openxmlformats.org/officeDocument/2006/relationships/image" Target="../media/image44.svg"/><Relationship Id="rId37" Type="http://schemas.openxmlformats.org/officeDocument/2006/relationships/image" Target="../media/image27.png"/><Relationship Id="rId40" Type="http://schemas.openxmlformats.org/officeDocument/2006/relationships/image" Target="../media/image36.svg"/><Relationship Id="rId5" Type="http://schemas.openxmlformats.org/officeDocument/2006/relationships/image" Target="../media/image90.svg"/><Relationship Id="rId15" Type="http://schemas.openxmlformats.org/officeDocument/2006/relationships/image" Target="../media/image107.svg"/><Relationship Id="rId23" Type="http://schemas.openxmlformats.org/officeDocument/2006/relationships/image" Target="../media/image109.svg"/><Relationship Id="rId28" Type="http://schemas.openxmlformats.org/officeDocument/2006/relationships/image" Target="../media/image40.svg"/><Relationship Id="rId36" Type="http://schemas.openxmlformats.org/officeDocument/2006/relationships/image" Target="../media/image48.svg"/><Relationship Id="rId10" Type="http://schemas.openxmlformats.org/officeDocument/2006/relationships/image" Target="../media/image42.png"/><Relationship Id="rId19" Type="http://schemas.openxmlformats.org/officeDocument/2006/relationships/image" Target="../media/image190.svg"/><Relationship Id="rId31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70.svg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image" Target="../media/image22.png"/><Relationship Id="rId30" Type="http://schemas.openxmlformats.org/officeDocument/2006/relationships/image" Target="../media/image42.svg"/><Relationship Id="rId35" Type="http://schemas.openxmlformats.org/officeDocument/2006/relationships/image" Target="../media/image26.png"/><Relationship Id="rId8" Type="http://schemas.openxmlformats.org/officeDocument/2006/relationships/image" Target="../media/image41.png"/><Relationship Id="rId3" Type="http://schemas.openxmlformats.org/officeDocument/2006/relationships/image" Target="../media/image84.svg"/><Relationship Id="rId12" Type="http://schemas.openxmlformats.org/officeDocument/2006/relationships/image" Target="../media/image43.png"/><Relationship Id="rId17" Type="http://schemas.openxmlformats.org/officeDocument/2006/relationships/image" Target="../media/image130.sv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26" Type="http://schemas.openxmlformats.org/officeDocument/2006/relationships/image" Target="../media/image13.png"/><Relationship Id="rId3" Type="http://schemas.openxmlformats.org/officeDocument/2006/relationships/image" Target="../media/image3.svg"/><Relationship Id="rId34" Type="http://schemas.openxmlformats.org/officeDocument/2006/relationships/image" Target="../media/image33.svg"/><Relationship Id="rId7" Type="http://schemas.openxmlformats.org/officeDocument/2006/relationships/image" Target="../media/image7.svg"/><Relationship Id="rId12" Type="http://schemas.openxmlformats.org/officeDocument/2006/relationships/image" Target="../media/image6.png"/><Relationship Id="rId25" Type="http://schemas.openxmlformats.org/officeDocument/2006/relationships/image" Target="../media/image25.svg"/><Relationship Id="rId33" Type="http://schemas.openxmlformats.org/officeDocument/2006/relationships/image" Target="../media/image16.png"/><Relationship Id="rId2" Type="http://schemas.openxmlformats.org/officeDocument/2006/relationships/image" Target="../media/image1.png"/><Relationship Id="rId20" Type="http://schemas.openxmlformats.org/officeDocument/2006/relationships/image" Target="../media/image1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32" Type="http://schemas.openxmlformats.org/officeDocument/2006/relationships/image" Target="../media/image31.svg"/><Relationship Id="rId37" Type="http://schemas.openxmlformats.org/officeDocument/2006/relationships/image" Target="../media/image19.jpeg"/><Relationship Id="rId5" Type="http://schemas.openxmlformats.org/officeDocument/2006/relationships/image" Target="../media/image5.svg"/><Relationship Id="rId28" Type="http://schemas.openxmlformats.org/officeDocument/2006/relationships/image" Target="../media/image11.png"/><Relationship Id="rId23" Type="http://schemas.openxmlformats.org/officeDocument/2006/relationships/image" Target="../media/image23.svg"/><Relationship Id="rId36" Type="http://schemas.openxmlformats.org/officeDocument/2006/relationships/image" Target="../media/image18.jpg"/><Relationship Id="rId10" Type="http://schemas.openxmlformats.org/officeDocument/2006/relationships/image" Target="../media/image5.png"/><Relationship Id="rId19" Type="http://schemas.openxmlformats.org/officeDocument/2006/relationships/image" Target="../media/image19.svg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9.png"/><Relationship Id="rId27" Type="http://schemas.openxmlformats.org/officeDocument/2006/relationships/image" Target="../media/image27.svg"/><Relationship Id="rId30" Type="http://schemas.openxmlformats.org/officeDocument/2006/relationships/image" Target="../media/image29.svg"/><Relationship Id="rId35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5.png"/><Relationship Id="rId18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17" Type="http://schemas.openxmlformats.org/officeDocument/2006/relationships/image" Target="../media/image27.png"/><Relationship Id="rId2" Type="http://schemas.openxmlformats.org/officeDocument/2006/relationships/image" Target="../media/image20.jpe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2.svg"/><Relationship Id="rId19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49812" y="3289185"/>
            <a:ext cx="13679033" cy="7338935"/>
            <a:chOff x="0" y="0"/>
            <a:chExt cx="3602708" cy="1932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32078" y="3117389"/>
            <a:ext cx="13679033" cy="7338935"/>
            <a:chOff x="0" y="0"/>
            <a:chExt cx="3602708" cy="193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343" y="2854354"/>
            <a:ext cx="13679033" cy="7338935"/>
            <a:chOff x="0" y="0"/>
            <a:chExt cx="3602708" cy="1932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25110" y="2202297"/>
            <a:ext cx="13679033" cy="7338935"/>
            <a:chOff x="0" y="0"/>
            <a:chExt cx="3602708" cy="19328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6875" y="1840000"/>
            <a:ext cx="13679033" cy="7338935"/>
            <a:chOff x="0" y="0"/>
            <a:chExt cx="3602708" cy="19328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5464264" y="6648922"/>
            <a:ext cx="7679630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272727"/>
                  </a:solidFill>
                  <a:latin typeface="Open Sauce Medium"/>
                </a:rPr>
                <a:t>System Requirement Specification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539977">
            <a:off x="14522606" y="878294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39977">
            <a:off x="17321604" y="8702789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761487" y="3132328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39977">
            <a:off x="17020420" y="965859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539977">
            <a:off x="15508069" y="936575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-539977">
            <a:off x="15768714" y="839188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666466" y="3010644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506367" y="7772001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539977">
            <a:off x="13711117" y="787476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733907" y="2926874"/>
            <a:ext cx="10820185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MAZE GAME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SRS</a:t>
            </a:r>
          </a:p>
        </p:txBody>
      </p:sp>
      <p:sp>
        <p:nvSpPr>
          <p:cNvPr id="48" name="Freeform 48"/>
          <p:cNvSpPr/>
          <p:nvPr/>
        </p:nvSpPr>
        <p:spPr>
          <a:xfrm>
            <a:off x="3028129" y="4100651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660474" y="1634229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466928" y="7772001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464264" y="6648922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3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/>
          <p:cNvSpPr txBox="1"/>
          <p:nvPr/>
        </p:nvSpPr>
        <p:spPr>
          <a:xfrm>
            <a:off x="4155596" y="1193705"/>
            <a:ext cx="10521257" cy="81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PLAN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1853423" y="2817100"/>
            <a:ext cx="15125601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Berlin Sans FB" panose="020E0602020502020306" pitchFamily="34" charset="0"/>
              </a:rPr>
              <a:t>E</a:t>
            </a:r>
            <a:r>
              <a:rPr lang="en-US" sz="5400" dirty="0" smtClean="0">
                <a:latin typeface="Berlin Sans FB" panose="020E0602020502020306" pitchFamily="34" charset="0"/>
              </a:rPr>
              <a:t>arly </a:t>
            </a:r>
            <a:r>
              <a:rPr lang="en-US" sz="5400" dirty="0">
                <a:latin typeface="Berlin Sans FB" panose="020E0602020502020306" pitchFamily="34" charset="0"/>
              </a:rPr>
              <a:t>A</a:t>
            </a:r>
            <a:r>
              <a:rPr lang="en-US" sz="5400" dirty="0" smtClean="0">
                <a:latin typeface="Berlin Sans FB" panose="020E0602020502020306" pitchFamily="34" charset="0"/>
              </a:rPr>
              <a:t>ccess Business </a:t>
            </a:r>
            <a:r>
              <a:rPr lang="en-US" sz="5400" dirty="0">
                <a:latin typeface="Berlin Sans FB" panose="020E0602020502020306" pitchFamily="34" charset="0"/>
              </a:rPr>
              <a:t>M</a:t>
            </a:r>
            <a:r>
              <a:rPr lang="en-US" sz="5400" dirty="0" smtClean="0">
                <a:latin typeface="Berlin Sans FB" panose="020E0602020502020306" pitchFamily="34" charset="0"/>
              </a:rPr>
              <a:t>odel 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Berlin Sans FB" panose="020E0602020502020306" pitchFamily="34" charset="0"/>
              </a:rPr>
              <a:t>Early </a:t>
            </a:r>
            <a:r>
              <a:rPr lang="en-US" sz="5400" dirty="0">
                <a:latin typeface="Berlin Sans FB" panose="020E0602020502020306" pitchFamily="34" charset="0"/>
              </a:rPr>
              <a:t>A</a:t>
            </a:r>
            <a:r>
              <a:rPr lang="en-US" sz="5400" dirty="0" smtClean="0">
                <a:latin typeface="Berlin Sans FB" panose="020E0602020502020306" pitchFamily="34" charset="0"/>
              </a:rPr>
              <a:t>ccess </a:t>
            </a:r>
            <a:r>
              <a:rPr lang="en-US" sz="5400" dirty="0">
                <a:latin typeface="Berlin Sans FB" panose="020E0602020502020306" pitchFamily="34" charset="0"/>
              </a:rPr>
              <a:t>involves releasing the video game to the public in an unfinished or </a:t>
            </a:r>
            <a:r>
              <a:rPr lang="en-US" sz="5400" dirty="0" smtClean="0">
                <a:latin typeface="Berlin Sans FB" panose="020E0602020502020306" pitchFamily="34" charset="0"/>
              </a:rPr>
              <a:t>Beta state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Berlin Sans FB" panose="020E0602020502020306" pitchFamily="34" charset="0"/>
              </a:rPr>
              <a:t>E</a:t>
            </a:r>
            <a:r>
              <a:rPr lang="en-US" sz="5400" dirty="0" smtClean="0">
                <a:latin typeface="Berlin Sans FB" panose="020E0602020502020306" pitchFamily="34" charset="0"/>
              </a:rPr>
              <a:t>nabling </a:t>
            </a:r>
            <a:r>
              <a:rPr lang="en-US" sz="5400" dirty="0">
                <a:latin typeface="Berlin Sans FB" panose="020E0602020502020306" pitchFamily="34" charset="0"/>
              </a:rPr>
              <a:t>players to purchase and </a:t>
            </a:r>
            <a:r>
              <a:rPr lang="en-US" sz="5400" dirty="0" smtClean="0">
                <a:latin typeface="Berlin Sans FB" panose="020E0602020502020306" pitchFamily="34" charset="0"/>
              </a:rPr>
              <a:t>Play </a:t>
            </a:r>
            <a:r>
              <a:rPr lang="en-US" sz="5400" dirty="0">
                <a:latin typeface="Berlin Sans FB" panose="020E0602020502020306" pitchFamily="34" charset="0"/>
              </a:rPr>
              <a:t>the game </a:t>
            </a:r>
            <a:endParaRPr lang="en-US" sz="5400" dirty="0" smtClean="0">
              <a:latin typeface="Berlin Sans FB" panose="020E0602020502020306" pitchFamily="34" charset="0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Berlin Sans FB" panose="020E0602020502020306" pitchFamily="34" charset="0"/>
              </a:rPr>
              <a:t>Providing </a:t>
            </a:r>
            <a:r>
              <a:rPr lang="en-US" sz="5400" dirty="0">
                <a:latin typeface="Berlin Sans FB" panose="020E0602020502020306" pitchFamily="34" charset="0"/>
              </a:rPr>
              <a:t>valuable feedback to </a:t>
            </a:r>
            <a:r>
              <a:rPr lang="en-US" sz="5400" dirty="0" smtClean="0">
                <a:latin typeface="Berlin Sans FB" panose="020E0602020502020306" pitchFamily="34" charset="0"/>
              </a:rPr>
              <a:t>Developers</a:t>
            </a:r>
            <a:endParaRPr lang="en-US" sz="5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3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2870984" y="2710815"/>
            <a:ext cx="12546032" cy="736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S</a:t>
            </a:r>
            <a:r>
              <a:rPr lang="en-US" sz="4500" dirty="0" smtClean="0">
                <a:latin typeface="Berlin Sans FB" panose="020E0602020502020306" pitchFamily="34" charset="0"/>
              </a:rPr>
              <a:t>pecific </a:t>
            </a:r>
            <a:r>
              <a:rPr lang="en-US" sz="4500" dirty="0">
                <a:latin typeface="Berlin Sans FB" panose="020E0602020502020306" pitchFamily="34" charset="0"/>
              </a:rPr>
              <a:t>A</a:t>
            </a:r>
            <a:r>
              <a:rPr lang="en-US" sz="4500" dirty="0" smtClean="0">
                <a:latin typeface="Berlin Sans FB" panose="020E0602020502020306" pitchFamily="34" charset="0"/>
              </a:rPr>
              <a:t>udience </a:t>
            </a:r>
            <a:r>
              <a:rPr lang="en-US" sz="4500" dirty="0">
                <a:latin typeface="Berlin Sans FB" panose="020E0602020502020306" pitchFamily="34" charset="0"/>
              </a:rPr>
              <a:t>for their </a:t>
            </a:r>
            <a:r>
              <a:rPr lang="en-US" sz="4500" dirty="0" smtClean="0">
                <a:latin typeface="Berlin Sans FB" panose="020E0602020502020306" pitchFamily="34" charset="0"/>
              </a:rPr>
              <a:t>games</a:t>
            </a:r>
            <a:r>
              <a:rPr lang="en-US" sz="4500" dirty="0">
                <a:latin typeface="Berlin Sans FB" panose="020E0602020502020306" pitchFamily="34" charset="0"/>
              </a:rPr>
              <a:t>, </a:t>
            </a:r>
            <a:r>
              <a:rPr lang="en-US" sz="4500" dirty="0" smtClean="0">
                <a:latin typeface="Berlin Sans FB" panose="020E0602020502020306" pitchFamily="34" charset="0"/>
              </a:rPr>
              <a:t>limiting </a:t>
            </a:r>
            <a:r>
              <a:rPr lang="en-US" sz="4500" dirty="0">
                <a:latin typeface="Berlin Sans FB" panose="020E0602020502020306" pitchFamily="34" charset="0"/>
              </a:rPr>
              <a:t>their </a:t>
            </a:r>
            <a:r>
              <a:rPr lang="en-US" sz="4500" dirty="0" smtClean="0">
                <a:latin typeface="Berlin Sans FB" panose="020E0602020502020306" pitchFamily="34" charset="0"/>
              </a:rPr>
              <a:t>Product's </a:t>
            </a:r>
            <a:r>
              <a:rPr lang="en-US" sz="4500" dirty="0">
                <a:latin typeface="Berlin Sans FB" panose="020E0602020502020306" pitchFamily="34" charset="0"/>
              </a:rPr>
              <a:t>A</a:t>
            </a:r>
            <a:r>
              <a:rPr lang="en-US" sz="4500" dirty="0" smtClean="0">
                <a:latin typeface="Berlin Sans FB" panose="020E0602020502020306" pitchFamily="34" charset="0"/>
              </a:rPr>
              <a:t>ppeal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F</a:t>
            </a:r>
            <a:r>
              <a:rPr lang="en-US" sz="4500" dirty="0" smtClean="0">
                <a:latin typeface="Berlin Sans FB" panose="020E0602020502020306" pitchFamily="34" charset="0"/>
              </a:rPr>
              <a:t>inal Product Release, </a:t>
            </a:r>
            <a:r>
              <a:rPr lang="en-US" sz="4500" dirty="0">
                <a:latin typeface="Berlin Sans FB" panose="020E0602020502020306" pitchFamily="34" charset="0"/>
              </a:rPr>
              <a:t>there may be many issues or </a:t>
            </a:r>
            <a:r>
              <a:rPr lang="en-US" sz="4500" dirty="0" smtClean="0">
                <a:latin typeface="Berlin Sans FB" panose="020E0602020502020306" pitchFamily="34" charset="0"/>
              </a:rPr>
              <a:t>oversights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P</a:t>
            </a:r>
            <a:r>
              <a:rPr lang="en-US" sz="4500" dirty="0" smtClean="0">
                <a:latin typeface="Berlin Sans FB" panose="020E0602020502020306" pitchFamily="34" charset="0"/>
              </a:rPr>
              <a:t>roduct Failure, results in </a:t>
            </a:r>
            <a:r>
              <a:rPr lang="en-US" sz="4500" dirty="0">
                <a:latin typeface="Berlin Sans FB" panose="020E0602020502020306" pitchFamily="34" charset="0"/>
              </a:rPr>
              <a:t>H</a:t>
            </a:r>
            <a:r>
              <a:rPr lang="en-US" sz="4500" dirty="0" smtClean="0">
                <a:latin typeface="Berlin Sans FB" panose="020E0602020502020306" pitchFamily="34" charset="0"/>
              </a:rPr>
              <a:t>igher Loss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Needs high </a:t>
            </a:r>
            <a:r>
              <a:rPr lang="en-US" sz="4500" dirty="0">
                <a:latin typeface="Berlin Sans FB" panose="020E0602020502020306" pitchFamily="34" charset="0"/>
              </a:rPr>
              <a:t>cost and more budget, time, and resources to properly release a product</a:t>
            </a:r>
          </a:p>
        </p:txBody>
      </p:sp>
      <p:sp>
        <p:nvSpPr>
          <p:cNvPr id="44" name="TextBox 16"/>
          <p:cNvSpPr txBox="1"/>
          <p:nvPr/>
        </p:nvSpPr>
        <p:spPr>
          <a:xfrm>
            <a:off x="2586151" y="1195592"/>
            <a:ext cx="1544138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PLAN PROBLEMS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173841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/>
          <p:cNvSpPr txBox="1"/>
          <p:nvPr/>
        </p:nvSpPr>
        <p:spPr>
          <a:xfrm>
            <a:off x="2586151" y="1195592"/>
            <a:ext cx="1544138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PLAN SOLUTIONS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2870984" y="2716258"/>
            <a:ext cx="12546032" cy="736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M</a:t>
            </a:r>
            <a:r>
              <a:rPr lang="en-US" sz="4500" dirty="0" smtClean="0">
                <a:latin typeface="Berlin Sans FB" panose="020E0602020502020306" pitchFamily="34" charset="0"/>
              </a:rPr>
              <a:t>ulti-genre Approach Broadens </a:t>
            </a:r>
            <a:r>
              <a:rPr lang="en-US" sz="4500" dirty="0">
                <a:latin typeface="Berlin Sans FB" panose="020E0602020502020306" pitchFamily="34" charset="0"/>
              </a:rPr>
              <a:t>the </a:t>
            </a:r>
            <a:r>
              <a:rPr lang="en-US" sz="4500" dirty="0" smtClean="0">
                <a:latin typeface="Berlin Sans FB" panose="020E0602020502020306" pitchFamily="34" charset="0"/>
              </a:rPr>
              <a:t>Game's Appeal 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i</a:t>
            </a:r>
            <a:r>
              <a:rPr lang="en-US" sz="4500" dirty="0" smtClean="0">
                <a:latin typeface="Berlin Sans FB" panose="020E0602020502020306" pitchFamily="34" charset="0"/>
              </a:rPr>
              <a:t>terative </a:t>
            </a:r>
            <a:r>
              <a:rPr lang="en-US" sz="4500" dirty="0">
                <a:latin typeface="Berlin Sans FB" panose="020E0602020502020306" pitchFamily="34" charset="0"/>
              </a:rPr>
              <a:t>development model allows for continuous refinement of the </a:t>
            </a:r>
            <a:r>
              <a:rPr lang="en-US" sz="4500" dirty="0" smtClean="0">
                <a:latin typeface="Berlin Sans FB" panose="020E0602020502020306" pitchFamily="34" charset="0"/>
              </a:rPr>
              <a:t>game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Early Access Model Leads </a:t>
            </a:r>
            <a:r>
              <a:rPr lang="en-US" sz="4500" dirty="0">
                <a:latin typeface="Berlin Sans FB" panose="020E0602020502020306" pitchFamily="34" charset="0"/>
              </a:rPr>
              <a:t>to </a:t>
            </a:r>
            <a:r>
              <a:rPr lang="en-US" sz="4500" dirty="0" smtClean="0">
                <a:latin typeface="Berlin Sans FB" panose="020E0602020502020306" pitchFamily="34" charset="0"/>
              </a:rPr>
              <a:t>Lowers Risk 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Early </a:t>
            </a:r>
            <a:r>
              <a:rPr lang="en-US" sz="4500" dirty="0">
                <a:latin typeface="Berlin Sans FB" panose="020E0602020502020306" pitchFamily="34" charset="0"/>
              </a:rPr>
              <a:t>access model </a:t>
            </a:r>
            <a:r>
              <a:rPr lang="en-US" sz="4500" dirty="0" smtClean="0">
                <a:latin typeface="Berlin Sans FB" panose="020E0602020502020306" pitchFamily="34" charset="0"/>
              </a:rPr>
              <a:t>is cost-efficient </a:t>
            </a:r>
            <a:r>
              <a:rPr lang="en-US" sz="4500" dirty="0">
                <a:latin typeface="Berlin Sans FB" panose="020E0602020502020306" pitchFamily="34" charset="0"/>
              </a:rPr>
              <a:t>by </a:t>
            </a:r>
            <a:r>
              <a:rPr lang="en-US" sz="4500" dirty="0" smtClean="0">
                <a:latin typeface="Berlin Sans FB" panose="020E0602020502020306" pitchFamily="34" charset="0"/>
              </a:rPr>
              <a:t>Spreading </a:t>
            </a:r>
            <a:r>
              <a:rPr lang="en-US" sz="4500" dirty="0">
                <a:latin typeface="Berlin Sans FB" panose="020E0602020502020306" pitchFamily="34" charset="0"/>
              </a:rPr>
              <a:t>D</a:t>
            </a:r>
            <a:r>
              <a:rPr lang="en-US" sz="4500" dirty="0" smtClean="0">
                <a:latin typeface="Berlin Sans FB" panose="020E0602020502020306" pitchFamily="34" charset="0"/>
              </a:rPr>
              <a:t>evelopment Costs Over Time</a:t>
            </a:r>
            <a:endParaRPr lang="en-US" sz="4500" dirty="0">
              <a:latin typeface="Berlin Sans FB" panose="020E0602020502020306" pitchFamily="34" charset="0"/>
            </a:endParaRPr>
          </a:p>
        </p:txBody>
      </p:sp>
      <p:pic>
        <p:nvPicPr>
          <p:cNvPr id="43" name="Picture 42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45119" y="11089515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8476739" y="5692216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8692481" y="2851275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67600" y="-5490049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-3568042" y="5160209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-3688897" y="2755255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-6285804" y="2493209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688451" y="11212474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77743" t="21779" r="4970" b="26557"/>
          <a:stretch/>
        </p:blipFill>
        <p:spPr bwMode="auto">
          <a:xfrm>
            <a:off x="22243240" y="3147151"/>
            <a:ext cx="3350819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418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743" t="21779" r="4970" b="26557"/>
          <a:stretch/>
        </p:blipFill>
        <p:spPr bwMode="auto">
          <a:xfrm>
            <a:off x="14401799" y="2617939"/>
            <a:ext cx="3350819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5" name="Freeform 46"/>
          <p:cNvSpPr/>
          <p:nvPr/>
        </p:nvSpPr>
        <p:spPr>
          <a:xfrm rot="21060023">
            <a:off x="19303355" y="577044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6003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954" t="21779" r="4970" b="26557"/>
          <a:stretch/>
        </p:blipFill>
        <p:spPr bwMode="auto">
          <a:xfrm>
            <a:off x="12649200" y="2463231"/>
            <a:ext cx="4905956" cy="7378649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16837756" y="489080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241702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9794819" y="4199423"/>
            <a:ext cx="4839940" cy="4093449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13654930" y="733438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312852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9227166" y="2547430"/>
            <a:ext cx="5054378" cy="4051045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13275948" y="554490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13387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6593676" y="2157096"/>
            <a:ext cx="4736132" cy="7042469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10508061" y="6384286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72300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586926" y="2682847"/>
            <a:ext cx="4925925" cy="4240666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7481860" y="573546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422445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38756" y="4570105"/>
            <a:ext cx="4592559" cy="3783465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7676013" y="738013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311612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49812" y="3289185"/>
            <a:ext cx="13679033" cy="7338935"/>
            <a:chOff x="0" y="0"/>
            <a:chExt cx="3602708" cy="1932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32078" y="3117389"/>
            <a:ext cx="13679033" cy="7338935"/>
            <a:chOff x="0" y="0"/>
            <a:chExt cx="3602708" cy="193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343" y="2854354"/>
            <a:ext cx="13679033" cy="7338935"/>
            <a:chOff x="0" y="0"/>
            <a:chExt cx="3602708" cy="1932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25110" y="2202297"/>
            <a:ext cx="13679033" cy="7338935"/>
            <a:chOff x="0" y="0"/>
            <a:chExt cx="3602708" cy="19328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6875" y="1840000"/>
            <a:ext cx="13679033" cy="7338935"/>
            <a:chOff x="0" y="0"/>
            <a:chExt cx="3602708" cy="19328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5464264" y="6648922"/>
            <a:ext cx="7679630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272727"/>
                  </a:solidFill>
                  <a:latin typeface="Open Sauce Medium"/>
                </a:rPr>
                <a:t>System Requirement Specification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761487" y="3132328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666466" y="3010644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506367" y="7772001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733907" y="2926874"/>
            <a:ext cx="10820185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MAZE GAME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SRS</a:t>
            </a:r>
          </a:p>
        </p:txBody>
      </p:sp>
      <p:sp>
        <p:nvSpPr>
          <p:cNvPr id="48" name="Freeform 48"/>
          <p:cNvSpPr/>
          <p:nvPr/>
        </p:nvSpPr>
        <p:spPr>
          <a:xfrm>
            <a:off x="3028129" y="4100651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660474" y="1634229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466928" y="7772001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464264" y="6648922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9999" y="-5670007"/>
            <a:ext cx="18288000" cy="10287000"/>
          </a:xfrm>
          <a:prstGeom prst="rect">
            <a:avLst/>
          </a:prstGeom>
        </p:spPr>
      </p:pic>
      <p:sp>
        <p:nvSpPr>
          <p:cNvPr id="53" name="Freeform 46"/>
          <p:cNvSpPr/>
          <p:nvPr/>
        </p:nvSpPr>
        <p:spPr>
          <a:xfrm rot="21060023">
            <a:off x="13711117" y="787476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637899" y="2424691"/>
            <a:ext cx="5094949" cy="7054428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4768924" y="695801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51764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162388" y="7991892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6812176"/>
            <a:ext cx="10198103" cy="3085506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9403887" y="8437184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55404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57200" y="7962900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21"/>
          <a:srcRect l="77339" t="21779" r="4970" b="26557"/>
          <a:stretch/>
        </p:blipFill>
        <p:spPr bwMode="auto">
          <a:xfrm>
            <a:off x="14323619" y="2617939"/>
            <a:ext cx="3429000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0833025" y="5164851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0863966" y="2566539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04313" y="2552700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3906759" y="5295900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3906759" y="2552700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439460" y="2540741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7419555" y="6726392"/>
            <a:ext cx="10330376" cy="3114498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Freeform 46"/>
          <p:cNvSpPr/>
          <p:nvPr/>
        </p:nvSpPr>
        <p:spPr>
          <a:xfrm rot="21060023">
            <a:off x="14739157" y="8593467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16"/>
          <p:cNvSpPr txBox="1"/>
          <p:nvPr/>
        </p:nvSpPr>
        <p:spPr>
          <a:xfrm>
            <a:off x="3299076" y="1172048"/>
            <a:ext cx="141324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>
                <a:solidFill>
                  <a:schemeClr val="bg1"/>
                </a:solidFill>
                <a:latin typeface="Joint"/>
              </a:rPr>
              <a:t>BUSINESS </a:t>
            </a: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MODEL CANVAS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198776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/>
          <p:cNvSpPr txBox="1"/>
          <p:nvPr/>
        </p:nvSpPr>
        <p:spPr>
          <a:xfrm>
            <a:off x="2586151" y="1195592"/>
            <a:ext cx="15441380" cy="81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MARKETING STRATEGIES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2945259" y="2665877"/>
            <a:ext cx="118279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Social Media (Instagram, Twitter, Facebook)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Influencers/Streamers (Social Media, Twitch)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Articles/Blogs</a:t>
            </a:r>
            <a:r>
              <a:rPr lang="en-US" sz="4500" dirty="0">
                <a:latin typeface="Berlin Sans FB" panose="020E0602020502020306" pitchFamily="34" charset="0"/>
              </a:rPr>
              <a:t> </a:t>
            </a:r>
            <a:r>
              <a:rPr lang="en-US" sz="4500" dirty="0" smtClean="0">
                <a:latin typeface="Berlin Sans FB" panose="020E0602020502020306" pitchFamily="34" charset="0"/>
              </a:rPr>
              <a:t>(</a:t>
            </a:r>
            <a:r>
              <a:rPr lang="en-US" sz="4500" dirty="0" err="1" smtClean="0">
                <a:latin typeface="Berlin Sans FB" panose="020E0602020502020306" pitchFamily="34" charset="0"/>
              </a:rPr>
              <a:t>Reddit</a:t>
            </a:r>
            <a:r>
              <a:rPr lang="en-US" sz="4500" dirty="0" smtClean="0">
                <a:latin typeface="Berlin Sans FB" panose="020E0602020502020306" pitchFamily="34" charset="0"/>
              </a:rPr>
              <a:t>, </a:t>
            </a:r>
            <a:r>
              <a:rPr lang="en-US" sz="4500" dirty="0" err="1" smtClean="0">
                <a:latin typeface="Berlin Sans FB" panose="020E0602020502020306" pitchFamily="34" charset="0"/>
              </a:rPr>
              <a:t>Quora</a:t>
            </a:r>
            <a:r>
              <a:rPr lang="en-US" sz="4500" dirty="0" smtClean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User/Critics Reviews (Steam, Google Reviews)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Gaming </a:t>
            </a:r>
            <a:r>
              <a:rPr lang="en-US" sz="4500" dirty="0" smtClean="0">
                <a:latin typeface="Berlin Sans FB" panose="020E0602020502020306" pitchFamily="34" charset="0"/>
              </a:rPr>
              <a:t>Platforms (IGN, </a:t>
            </a:r>
            <a:r>
              <a:rPr lang="en-US" sz="4500" dirty="0" err="1" smtClean="0">
                <a:latin typeface="Berlin Sans FB" panose="020E0602020502020306" pitchFamily="34" charset="0"/>
              </a:rPr>
              <a:t>GameSpot</a:t>
            </a:r>
            <a:r>
              <a:rPr lang="en-US" sz="4500" dirty="0" smtClean="0">
                <a:latin typeface="Berlin Sans FB" panose="020E0602020502020306" pitchFamily="34" charset="0"/>
              </a:rPr>
              <a:t>)</a:t>
            </a:r>
            <a:endParaRPr lang="en-US" sz="4500" dirty="0">
              <a:latin typeface="Berlin Sans FB" panose="020E0602020502020306" pitchFamily="34" charset="0"/>
            </a:endParaRPr>
          </a:p>
        </p:txBody>
      </p:sp>
      <p:pic>
        <p:nvPicPr>
          <p:cNvPr id="43" name="Picture 42"/>
          <p:cNvPicPr/>
          <p:nvPr/>
        </p:nvPicPr>
        <p:blipFill rotWithShape="1">
          <a:blip r:embed="rId21"/>
          <a:srcRect l="5001" t="74941" r="50574" b="2596"/>
          <a:stretch/>
        </p:blipFill>
        <p:spPr bwMode="auto">
          <a:xfrm>
            <a:off x="445119" y="11089515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 rotWithShape="1">
          <a:blip r:embed="rId21"/>
          <a:srcRect l="59254" t="47987" r="23055" b="25807"/>
          <a:stretch/>
        </p:blipFill>
        <p:spPr bwMode="auto">
          <a:xfrm>
            <a:off x="18476739" y="5692216"/>
            <a:ext cx="3429000" cy="2667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/>
          <p:cNvPicPr/>
          <p:nvPr/>
        </p:nvPicPr>
        <p:blipFill rotWithShape="1">
          <a:blip r:embed="rId21"/>
          <a:srcRect l="59647" t="21780" r="23055" b="52763"/>
          <a:stretch/>
        </p:blipFill>
        <p:spPr bwMode="auto">
          <a:xfrm>
            <a:off x="18692481" y="2851275"/>
            <a:ext cx="33528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/>
          <p:cNvPicPr/>
          <p:nvPr/>
        </p:nvPicPr>
        <p:blipFill rotWithShape="1">
          <a:blip r:embed="rId21"/>
          <a:srcRect l="41563" t="21780" r="41139" b="25807"/>
          <a:stretch/>
        </p:blipFill>
        <p:spPr bwMode="auto">
          <a:xfrm>
            <a:off x="7467600" y="-5490049"/>
            <a:ext cx="33528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/>
          <p:nvPr/>
        </p:nvPicPr>
        <p:blipFill rotWithShape="1">
          <a:blip r:embed="rId21"/>
          <a:srcRect l="22943" t="48935" r="59366" b="26356"/>
          <a:stretch/>
        </p:blipFill>
        <p:spPr bwMode="auto">
          <a:xfrm>
            <a:off x="-3568042" y="5160209"/>
            <a:ext cx="3429000" cy="25146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/>
          <p:cNvPicPr/>
          <p:nvPr/>
        </p:nvPicPr>
        <p:blipFill rotWithShape="1">
          <a:blip r:embed="rId21"/>
          <a:srcRect l="23086" t="21780" r="59223" b="52763"/>
          <a:stretch/>
        </p:blipFill>
        <p:spPr bwMode="auto">
          <a:xfrm>
            <a:off x="-3688897" y="2755255"/>
            <a:ext cx="3429000" cy="2590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21"/>
          <a:srcRect l="4608" t="21780" r="77701" b="25807"/>
          <a:stretch/>
        </p:blipFill>
        <p:spPr bwMode="auto">
          <a:xfrm>
            <a:off x="-6285804" y="2493209"/>
            <a:ext cx="3429000" cy="5334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/>
          <p:cNvPicPr/>
          <p:nvPr/>
        </p:nvPicPr>
        <p:blipFill rotWithShape="1">
          <a:blip r:embed="rId21"/>
          <a:srcRect l="50718" t="74877" r="4857" b="2660"/>
          <a:stretch/>
        </p:blipFill>
        <p:spPr bwMode="auto">
          <a:xfrm>
            <a:off x="9688451" y="11212474"/>
            <a:ext cx="8610600" cy="22860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21"/>
          <a:srcRect l="77743" t="21779" r="4970" b="26557"/>
          <a:stretch/>
        </p:blipFill>
        <p:spPr bwMode="auto">
          <a:xfrm>
            <a:off x="22243240" y="3147151"/>
            <a:ext cx="3350819" cy="5257800"/>
          </a:xfrm>
          <a:prstGeom prst="round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Freeform 46"/>
          <p:cNvSpPr/>
          <p:nvPr/>
        </p:nvSpPr>
        <p:spPr>
          <a:xfrm rot="21060023">
            <a:off x="-1743144" y="131393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13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5" name="Freeform 5"/>
          <p:cNvSpPr/>
          <p:nvPr/>
        </p:nvSpPr>
        <p:spPr>
          <a:xfrm>
            <a:off x="0" y="0"/>
            <a:ext cx="18288000" cy="10375159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/>
          <p:cNvSpPr txBox="1"/>
          <p:nvPr/>
        </p:nvSpPr>
        <p:spPr>
          <a:xfrm>
            <a:off x="2586151" y="1195592"/>
            <a:ext cx="15441380" cy="81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solidFill>
                  <a:schemeClr val="bg1"/>
                </a:solidFill>
                <a:latin typeface="Joint"/>
              </a:rPr>
              <a:t>MARKETING STRATEGIES</a:t>
            </a:r>
            <a:endParaRPr lang="en-US" sz="13000" dirty="0">
              <a:solidFill>
                <a:schemeClr val="bg1"/>
              </a:solidFill>
              <a:latin typeface="Join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2945259" y="2665877"/>
            <a:ext cx="1182792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Social Media (Instagram, Twitter, Facebook)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Influencers/Streamers (Social Media, Twitch)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Articles/Blogs</a:t>
            </a:r>
            <a:r>
              <a:rPr lang="en-US" sz="4500" dirty="0">
                <a:latin typeface="Berlin Sans FB" panose="020E0602020502020306" pitchFamily="34" charset="0"/>
              </a:rPr>
              <a:t> </a:t>
            </a:r>
            <a:r>
              <a:rPr lang="en-US" sz="4500" dirty="0" smtClean="0">
                <a:latin typeface="Berlin Sans FB" panose="020E0602020502020306" pitchFamily="34" charset="0"/>
              </a:rPr>
              <a:t>(</a:t>
            </a:r>
            <a:r>
              <a:rPr lang="en-US" sz="4500" dirty="0" err="1" smtClean="0">
                <a:latin typeface="Berlin Sans FB" panose="020E0602020502020306" pitchFamily="34" charset="0"/>
              </a:rPr>
              <a:t>Reddit</a:t>
            </a:r>
            <a:r>
              <a:rPr lang="en-US" sz="4500" dirty="0" smtClean="0">
                <a:latin typeface="Berlin Sans FB" panose="020E0602020502020306" pitchFamily="34" charset="0"/>
              </a:rPr>
              <a:t>, </a:t>
            </a:r>
            <a:r>
              <a:rPr lang="en-US" sz="4500" dirty="0" err="1" smtClean="0">
                <a:latin typeface="Berlin Sans FB" panose="020E0602020502020306" pitchFamily="34" charset="0"/>
              </a:rPr>
              <a:t>Quora</a:t>
            </a:r>
            <a:r>
              <a:rPr lang="en-US" sz="4500" dirty="0" smtClean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 smtClean="0">
                <a:latin typeface="Berlin Sans FB" panose="020E0602020502020306" pitchFamily="34" charset="0"/>
              </a:rPr>
              <a:t>User/Critics Reviews (Steam, Google Reviews)</a:t>
            </a:r>
          </a:p>
          <a:p>
            <a:pPr marL="685800" indent="-6858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latin typeface="Berlin Sans FB" panose="020E0602020502020306" pitchFamily="34" charset="0"/>
              </a:rPr>
              <a:t>Gaming </a:t>
            </a:r>
            <a:r>
              <a:rPr lang="en-US" sz="4500" dirty="0" smtClean="0">
                <a:latin typeface="Berlin Sans FB" panose="020E0602020502020306" pitchFamily="34" charset="0"/>
              </a:rPr>
              <a:t>Platforms (IGN, </a:t>
            </a:r>
            <a:r>
              <a:rPr lang="en-US" sz="4500" dirty="0" err="1" smtClean="0">
                <a:latin typeface="Berlin Sans FB" panose="020E0602020502020306" pitchFamily="34" charset="0"/>
              </a:rPr>
              <a:t>GameSpot</a:t>
            </a:r>
            <a:r>
              <a:rPr lang="en-US" sz="4500" dirty="0" smtClean="0">
                <a:latin typeface="Berlin Sans FB" panose="020E0602020502020306" pitchFamily="34" charset="0"/>
              </a:rPr>
              <a:t>)</a:t>
            </a:r>
            <a:endParaRPr lang="en-US" sz="4500" dirty="0">
              <a:latin typeface="Berlin Sans FB" panose="020E0602020502020306" pitchFamily="34" charset="0"/>
            </a:endParaRPr>
          </a:p>
        </p:txBody>
      </p:sp>
      <p:sp>
        <p:nvSpPr>
          <p:cNvPr id="43" name="Freeform 46"/>
          <p:cNvSpPr/>
          <p:nvPr/>
        </p:nvSpPr>
        <p:spPr>
          <a:xfrm rot="21060023">
            <a:off x="1641254" y="890223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248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9323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2444528" y="851898"/>
            <a:ext cx="15441380" cy="81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latin typeface="Joint"/>
              </a:rPr>
              <a:t>ELICITATION</a:t>
            </a:r>
            <a:endParaRPr lang="en-US" sz="13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1853424" y="3223445"/>
            <a:ext cx="151256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400" dirty="0">
                <a:latin typeface="Berlin Sans FB" panose="020E0602020502020306" pitchFamily="34" charset="0"/>
              </a:rPr>
              <a:t>Requirements elicitation in software engineering is the process of gathering information from stakeholders and subject matter experts to understand their needs, expectations and requirements for a project. </a:t>
            </a:r>
          </a:p>
        </p:txBody>
      </p:sp>
    </p:spTree>
    <p:extLst>
      <p:ext uri="{BB962C8B-B14F-4D97-AF65-F5344CB8AC3E}">
        <p14:creationId xmlns:p14="http://schemas.microsoft.com/office/powerpoint/2010/main" val="20409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1695534" y="874117"/>
            <a:ext cx="88200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latin typeface="Joint"/>
              </a:rPr>
              <a:t>ELICITATION</a:t>
            </a:r>
            <a:endParaRPr lang="en-US" sz="13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1853424" y="2150591"/>
            <a:ext cx="1512560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Interviews:</a:t>
            </a: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Conduct </a:t>
            </a:r>
            <a:r>
              <a:rPr lang="en-US" sz="5000" dirty="0">
                <a:latin typeface="Berlin Sans FB" panose="020E0602020502020306" pitchFamily="34" charset="0"/>
              </a:rPr>
              <a:t>interviews with casual and potential players to gather </a:t>
            </a:r>
            <a:r>
              <a:rPr lang="en-US" sz="5000" dirty="0" smtClean="0">
                <a:latin typeface="Berlin Sans FB" panose="020E0602020502020306" pitchFamily="34" charset="0"/>
              </a:rPr>
              <a:t>knowledge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Competitors Analysis:</a:t>
            </a:r>
            <a:endParaRPr lang="en-US" sz="5000" b="1" u="sng" dirty="0">
              <a:latin typeface="Berlin Sans FB" panose="020E0602020502020306" pitchFamily="34" charset="0"/>
            </a:endParaRP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Analyzing </a:t>
            </a:r>
            <a:r>
              <a:rPr lang="en-US" sz="5000" dirty="0">
                <a:latin typeface="Berlin Sans FB" panose="020E0602020502020306" pitchFamily="34" charset="0"/>
              </a:rPr>
              <a:t>competitors </a:t>
            </a:r>
            <a:r>
              <a:rPr lang="en-US" sz="5000" dirty="0" smtClean="0">
                <a:latin typeface="Berlin Sans FB" panose="020E0602020502020306" pitchFamily="34" charset="0"/>
              </a:rPr>
              <a:t>identify opportunities, gaps, </a:t>
            </a:r>
            <a:r>
              <a:rPr lang="en-US" sz="5000" dirty="0">
                <a:latin typeface="Berlin Sans FB" panose="020E0602020502020306" pitchFamily="34" charset="0"/>
              </a:rPr>
              <a:t>and develop strategies to improve </a:t>
            </a:r>
            <a:r>
              <a:rPr lang="en-US" sz="5000" dirty="0" smtClean="0">
                <a:latin typeface="Berlin Sans FB" panose="020E0602020502020306" pitchFamily="34" charset="0"/>
              </a:rPr>
              <a:t>them.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Observations</a:t>
            </a:r>
            <a:r>
              <a:rPr lang="en-US" sz="5000" b="1" u="sng" dirty="0">
                <a:latin typeface="Berlin Sans FB" panose="020E0602020502020306" pitchFamily="34" charset="0"/>
              </a:rPr>
              <a:t>:</a:t>
            </a:r>
          </a:p>
          <a:p>
            <a:pPr lvl="2" algn="just"/>
            <a:r>
              <a:rPr lang="en-US" sz="5000" dirty="0">
                <a:latin typeface="Berlin Sans FB" panose="020E0602020502020306" pitchFamily="34" charset="0"/>
              </a:rPr>
              <a:t>Monitoring player interactions, preferences, and engagement levels, with existing games to identify player reactions </a:t>
            </a:r>
          </a:p>
        </p:txBody>
      </p:sp>
      <p:sp>
        <p:nvSpPr>
          <p:cNvPr id="45" name="TextBox 16"/>
          <p:cNvSpPr txBox="1"/>
          <p:nvPr/>
        </p:nvSpPr>
        <p:spPr>
          <a:xfrm>
            <a:off x="8858105" y="867156"/>
            <a:ext cx="8820066" cy="81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latin typeface="Joint"/>
              </a:rPr>
              <a:t>STRATEGIES</a:t>
            </a:r>
            <a:endParaRPr lang="en-US" sz="13000" dirty="0"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179738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2057400" y="874159"/>
            <a:ext cx="1567336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latin typeface="Joint"/>
              </a:rPr>
              <a:t>FUNCTIONAL REQUIREMENTS</a:t>
            </a:r>
            <a:endParaRPr lang="en-US" sz="13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1853424" y="2150591"/>
            <a:ext cx="1512560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Genre Bending Mechanic:</a:t>
            </a: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A </a:t>
            </a:r>
            <a:r>
              <a:rPr lang="en-US" sz="5000" dirty="0">
                <a:latin typeface="Berlin Sans FB" panose="020E0602020502020306" pitchFamily="34" charset="0"/>
              </a:rPr>
              <a:t>unique genre-bending mechanic that transitions between different gameplay styles or </a:t>
            </a:r>
            <a:r>
              <a:rPr lang="en-US" sz="5000" dirty="0" smtClean="0">
                <a:latin typeface="Berlin Sans FB" panose="020E0602020502020306" pitchFamily="34" charset="0"/>
              </a:rPr>
              <a:t>environments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Puzzle Game:</a:t>
            </a: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The </a:t>
            </a:r>
            <a:r>
              <a:rPr lang="en-US" sz="5000" dirty="0">
                <a:latin typeface="Berlin Sans FB" panose="020E0602020502020306" pitchFamily="34" charset="0"/>
              </a:rPr>
              <a:t>core gameplay revolve around engaging puzzles that challenge players intellectually</a:t>
            </a:r>
            <a:endParaRPr lang="en-US" sz="5000" dirty="0" smtClean="0">
              <a:latin typeface="Berlin Sans FB" panose="020E0602020502020306" pitchFamily="34" charset="0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 smtClean="0">
                <a:latin typeface="Berlin Sans FB" panose="020E0602020502020306" pitchFamily="34" charset="0"/>
              </a:rPr>
              <a:t>Engaging Storyline:</a:t>
            </a:r>
          </a:p>
          <a:p>
            <a:pPr lvl="2" algn="just"/>
            <a:r>
              <a:rPr lang="en-US" sz="5000" dirty="0">
                <a:latin typeface="Berlin Sans FB" panose="020E0602020502020306" pitchFamily="34" charset="0"/>
              </a:rPr>
              <a:t>Developing </a:t>
            </a:r>
            <a:r>
              <a:rPr lang="en-US" sz="5000" dirty="0" smtClean="0">
                <a:latin typeface="Berlin Sans FB" panose="020E0602020502020306" pitchFamily="34" charset="0"/>
              </a:rPr>
              <a:t>immersive </a:t>
            </a:r>
            <a:r>
              <a:rPr lang="en-US" sz="5000" dirty="0">
                <a:latin typeface="Berlin Sans FB" panose="020E0602020502020306" pitchFamily="34" charset="0"/>
              </a:rPr>
              <a:t>narrative that captivates players, combining both </a:t>
            </a:r>
            <a:r>
              <a:rPr lang="en-US" sz="5000" dirty="0" err="1">
                <a:latin typeface="Berlin Sans FB" panose="020E0602020502020306" pitchFamily="34" charset="0"/>
              </a:rPr>
              <a:t>narrational</a:t>
            </a:r>
            <a:r>
              <a:rPr lang="en-US" sz="5000" dirty="0">
                <a:latin typeface="Berlin Sans FB" panose="020E0602020502020306" pitchFamily="34" charset="0"/>
              </a:rPr>
              <a:t> and environmental storytelling elements</a:t>
            </a:r>
          </a:p>
        </p:txBody>
      </p:sp>
    </p:spTree>
    <p:extLst>
      <p:ext uri="{BB962C8B-B14F-4D97-AF65-F5344CB8AC3E}">
        <p14:creationId xmlns:p14="http://schemas.microsoft.com/office/powerpoint/2010/main" val="275366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2057400" y="874159"/>
            <a:ext cx="1567336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3000" dirty="0" smtClean="0">
                <a:latin typeface="Joint"/>
              </a:rPr>
              <a:t>FUNCTIONAL REQUIREMENTS</a:t>
            </a:r>
            <a:endParaRPr lang="en-US" sz="13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1853424" y="2449642"/>
            <a:ext cx="1512560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>
                <a:latin typeface="Berlin Sans FB" panose="020E0602020502020306" pitchFamily="34" charset="0"/>
              </a:rPr>
              <a:t>Varied Puzzle Types:</a:t>
            </a:r>
            <a:endParaRPr lang="en-US" sz="5000" b="1" u="sng" dirty="0" smtClean="0">
              <a:latin typeface="Berlin Sans FB" panose="020E0602020502020306" pitchFamily="34" charset="0"/>
            </a:endParaRP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The </a:t>
            </a:r>
            <a:r>
              <a:rPr lang="en-US" sz="5000" dirty="0">
                <a:latin typeface="Berlin Sans FB" panose="020E0602020502020306" pitchFamily="34" charset="0"/>
              </a:rPr>
              <a:t>Game will include a diverse range of puzzle types of multiple </a:t>
            </a:r>
            <a:r>
              <a:rPr lang="en-US" sz="5000" dirty="0" smtClean="0">
                <a:latin typeface="Berlin Sans FB" panose="020E0602020502020306" pitchFamily="34" charset="0"/>
              </a:rPr>
              <a:t>genres</a:t>
            </a:r>
          </a:p>
          <a:p>
            <a:pPr lvl="2" algn="just"/>
            <a:endParaRPr lang="en-US" sz="5000" dirty="0" smtClean="0">
              <a:latin typeface="Berlin Sans FB" panose="020E0602020502020306" pitchFamily="34" charset="0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5000" b="1" u="sng" dirty="0">
                <a:latin typeface="Berlin Sans FB" panose="020E0602020502020306" pitchFamily="34" charset="0"/>
              </a:rPr>
              <a:t>Adaptive Difficulty:</a:t>
            </a:r>
            <a:endParaRPr lang="en-US" sz="5000" b="1" u="sng" dirty="0" smtClean="0">
              <a:latin typeface="Berlin Sans FB" panose="020E0602020502020306" pitchFamily="34" charset="0"/>
            </a:endParaRPr>
          </a:p>
          <a:p>
            <a:pPr lvl="2" algn="just"/>
            <a:r>
              <a:rPr lang="en-US" sz="5000" dirty="0" smtClean="0">
                <a:latin typeface="Berlin Sans FB" panose="020E0602020502020306" pitchFamily="34" charset="0"/>
              </a:rPr>
              <a:t>It </a:t>
            </a:r>
            <a:r>
              <a:rPr lang="en-US" sz="5000" dirty="0">
                <a:latin typeface="Berlin Sans FB" panose="020E0602020502020306" pitchFamily="34" charset="0"/>
              </a:rPr>
              <a:t>will incorporate an adaptive difficulty system that adjusts the complexity of puzzles based on the player's skill </a:t>
            </a:r>
            <a:r>
              <a:rPr lang="en-US" sz="5000" dirty="0" smtClean="0">
                <a:latin typeface="Berlin Sans FB" panose="020E0602020502020306" pitchFamily="34" charset="0"/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279411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49812" y="3289185"/>
            <a:ext cx="13679033" cy="7338935"/>
            <a:chOff x="0" y="0"/>
            <a:chExt cx="3602708" cy="1932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32078" y="3117389"/>
            <a:ext cx="13679033" cy="7338935"/>
            <a:chOff x="0" y="0"/>
            <a:chExt cx="3602708" cy="193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343" y="2854354"/>
            <a:ext cx="13679033" cy="7338935"/>
            <a:chOff x="0" y="0"/>
            <a:chExt cx="3602708" cy="1932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25110" y="2202297"/>
            <a:ext cx="13679033" cy="7338935"/>
            <a:chOff x="0" y="0"/>
            <a:chExt cx="3602708" cy="19328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6875" y="1840000"/>
            <a:ext cx="13679033" cy="7338935"/>
            <a:chOff x="0" y="0"/>
            <a:chExt cx="3602708" cy="19328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5464264" y="6648922"/>
            <a:ext cx="7679630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272727"/>
                  </a:solidFill>
                  <a:latin typeface="Open Sauce Medium"/>
                </a:rPr>
                <a:t>System Requirement Specification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761487" y="3132328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666466" y="3010644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506367" y="7772001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539977">
            <a:off x="10563316" y="7943129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3733907" y="2926874"/>
            <a:ext cx="10820185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MAZE GAME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SRS</a:t>
            </a:r>
          </a:p>
        </p:txBody>
      </p:sp>
      <p:sp>
        <p:nvSpPr>
          <p:cNvPr id="48" name="Freeform 48"/>
          <p:cNvSpPr/>
          <p:nvPr/>
        </p:nvSpPr>
        <p:spPr>
          <a:xfrm>
            <a:off x="3028129" y="4100651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660474" y="1634229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466928" y="7772001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464264" y="6648922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9999" y="-5670007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1005840" y="805866"/>
            <a:ext cx="17907000" cy="758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000" dirty="0" smtClean="0">
                <a:latin typeface="Joint"/>
              </a:rPr>
              <a:t>NON FUNCTIONAL REQUIREMENTS</a:t>
            </a:r>
            <a:endParaRPr lang="en-US" sz="11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886517" y="1806199"/>
            <a:ext cx="1705941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Optimization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Optimized </a:t>
            </a:r>
            <a:r>
              <a:rPr lang="en-US" sz="5000" dirty="0"/>
              <a:t>for various hardware configuration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Performance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Meet </a:t>
            </a:r>
            <a:r>
              <a:rPr lang="en-US" sz="5000" dirty="0"/>
              <a:t>performance </a:t>
            </a:r>
            <a:r>
              <a:rPr lang="en-US" sz="5000" dirty="0" smtClean="0"/>
              <a:t>standards</a:t>
            </a:r>
            <a:r>
              <a:rPr lang="en-US" sz="5000" dirty="0" smtClean="0">
                <a:latin typeface="Berlin Sans FB" panose="020E0602020502020306" pitchFamily="34" charset="0"/>
              </a:rPr>
              <a:t>)</a:t>
            </a:r>
            <a:endParaRPr lang="en-US" sz="5000" dirty="0">
              <a:latin typeface="Berlin Sans FB" panose="020E0602020502020306" pitchFamily="34" charset="0"/>
            </a:endParaRP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Reliability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Reliable</a:t>
            </a:r>
            <a:r>
              <a:rPr lang="en-US" sz="5000" dirty="0"/>
              <a:t>, with minimal crashes or system failures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Player Engagement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4500" dirty="0"/>
              <a:t>A</a:t>
            </a:r>
            <a:r>
              <a:rPr lang="en-US" sz="4500" dirty="0" smtClean="0"/>
              <a:t>ctively </a:t>
            </a:r>
            <a:r>
              <a:rPr lang="en-US" sz="4500" dirty="0"/>
              <a:t>engage players </a:t>
            </a:r>
            <a:r>
              <a:rPr lang="en-US" sz="4500" dirty="0" smtClean="0"/>
              <a:t>throughout game</a:t>
            </a:r>
            <a:r>
              <a:rPr lang="en-US" sz="5000" dirty="0" smtClean="0"/>
              <a:t> 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Usability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User </a:t>
            </a:r>
            <a:r>
              <a:rPr lang="en-US" sz="5000" dirty="0"/>
              <a:t>interface and controls should be </a:t>
            </a:r>
            <a:r>
              <a:rPr lang="en-US" sz="5000" dirty="0" smtClean="0"/>
              <a:t>user-friendly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Maintainability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Code designed should ease maintenance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Graphic Settings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Adjustable Graphic </a:t>
            </a:r>
            <a:r>
              <a:rPr lang="en-US" sz="5000" dirty="0"/>
              <a:t>settings </a:t>
            </a:r>
            <a:r>
              <a:rPr lang="en-US" sz="5000" dirty="0" smtClean="0">
                <a:latin typeface="Berlin Sans FB" panose="020E0602020502020306" pitchFamily="34" charset="0"/>
              </a:rPr>
              <a:t>)</a:t>
            </a:r>
            <a:endParaRPr lang="en-US" sz="5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9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7" name="Freeform 7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6"/>
          <p:cNvSpPr txBox="1"/>
          <p:nvPr/>
        </p:nvSpPr>
        <p:spPr>
          <a:xfrm>
            <a:off x="1005840" y="805866"/>
            <a:ext cx="17907000" cy="758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1000" dirty="0" smtClean="0">
                <a:latin typeface="Joint"/>
              </a:rPr>
              <a:t>NON FUNCTIONAL REQUIREMENTS</a:t>
            </a:r>
            <a:endParaRPr lang="en-US" sz="11000" dirty="0">
              <a:latin typeface="Join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997F-8ACC-40E6-3902-58140B7FA42F}"/>
              </a:ext>
            </a:extLst>
          </p:cNvPr>
          <p:cNvSpPr txBox="1"/>
          <p:nvPr/>
        </p:nvSpPr>
        <p:spPr>
          <a:xfrm>
            <a:off x="886517" y="1806199"/>
            <a:ext cx="17059415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Optimization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Optimized </a:t>
            </a:r>
            <a:r>
              <a:rPr lang="en-US" sz="5000" dirty="0"/>
              <a:t>for various hardware configuration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Performance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Meet </a:t>
            </a:r>
            <a:r>
              <a:rPr lang="en-US" sz="5000" dirty="0"/>
              <a:t>performance </a:t>
            </a:r>
            <a:r>
              <a:rPr lang="en-US" sz="5000" dirty="0" smtClean="0"/>
              <a:t>standards</a:t>
            </a:r>
            <a:r>
              <a:rPr lang="en-US" sz="5000" dirty="0" smtClean="0">
                <a:latin typeface="Berlin Sans FB" panose="020E0602020502020306" pitchFamily="34" charset="0"/>
              </a:rPr>
              <a:t>)</a:t>
            </a:r>
            <a:endParaRPr lang="en-US" sz="5000" dirty="0">
              <a:latin typeface="Berlin Sans FB" panose="020E0602020502020306" pitchFamily="34" charset="0"/>
            </a:endParaRP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Reliability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Reliable</a:t>
            </a:r>
            <a:r>
              <a:rPr lang="en-US" sz="5000" dirty="0"/>
              <a:t>, with minimal crashes or system failures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Player Engagement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4500" dirty="0"/>
              <a:t>A</a:t>
            </a:r>
            <a:r>
              <a:rPr lang="en-US" sz="4500" dirty="0" smtClean="0"/>
              <a:t>ctively </a:t>
            </a:r>
            <a:r>
              <a:rPr lang="en-US" sz="4500" dirty="0"/>
              <a:t>engage players </a:t>
            </a:r>
            <a:r>
              <a:rPr lang="en-US" sz="4500" dirty="0" smtClean="0"/>
              <a:t>throughout game</a:t>
            </a:r>
            <a:r>
              <a:rPr lang="en-US" sz="5000" dirty="0" smtClean="0"/>
              <a:t> 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Usability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User </a:t>
            </a:r>
            <a:r>
              <a:rPr lang="en-US" sz="5000" dirty="0"/>
              <a:t>interface and controls should be </a:t>
            </a:r>
            <a:r>
              <a:rPr lang="en-US" sz="5000" dirty="0" smtClean="0"/>
              <a:t>user-friendly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Maintainability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Code designed should ease maintenance</a:t>
            </a:r>
            <a:r>
              <a:rPr lang="en-US" sz="5000" dirty="0">
                <a:latin typeface="Berlin Sans FB" panose="020E0602020502020306" pitchFamily="34" charset="0"/>
              </a:rPr>
              <a:t>)</a:t>
            </a:r>
          </a:p>
          <a:p>
            <a:pPr marL="685800" indent="-68580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Berlin Sans FB" panose="020E0602020502020306" pitchFamily="34" charset="0"/>
              </a:rPr>
              <a:t>Graphic Settings </a:t>
            </a:r>
            <a:r>
              <a:rPr lang="en-US" sz="5000" dirty="0" smtClean="0">
                <a:latin typeface="Berlin Sans FB" panose="020E0602020502020306" pitchFamily="34" charset="0"/>
              </a:rPr>
              <a:t>(</a:t>
            </a:r>
            <a:r>
              <a:rPr lang="en-US" sz="5000" dirty="0" smtClean="0"/>
              <a:t>Adjustable Graphic </a:t>
            </a:r>
            <a:r>
              <a:rPr lang="en-US" sz="5000" dirty="0"/>
              <a:t>settings </a:t>
            </a:r>
            <a:r>
              <a:rPr lang="en-US" sz="5000" dirty="0" smtClean="0">
                <a:latin typeface="Berlin Sans FB" panose="020E0602020502020306" pitchFamily="34" charset="0"/>
              </a:rPr>
              <a:t>)</a:t>
            </a:r>
            <a:endParaRPr lang="en-US" sz="5000" dirty="0">
              <a:latin typeface="Berlin Sans FB" panose="020E0602020502020306" pitchFamily="34" charset="0"/>
            </a:endParaRPr>
          </a:p>
        </p:txBody>
      </p:sp>
      <p:sp>
        <p:nvSpPr>
          <p:cNvPr id="22" name="Freeform 46"/>
          <p:cNvSpPr/>
          <p:nvPr/>
        </p:nvSpPr>
        <p:spPr>
          <a:xfrm rot="21060023">
            <a:off x="1091004" y="757531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8649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9238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3668" r="1112" b="3311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 smtClean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3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24736" r="66458" b="41722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TextBox 31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0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8" t="25014" r="55905" b="41444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TextBox 31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8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t="2950" r="42151" b="7036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TextBox 31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1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2" t="3906" r="25160" b="68301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2" name="Picture 31" descr="C:\Users\PC\Downloads\Blank diagram (1).png"/>
          <p:cNvPicPr/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5" r="-1"/>
          <a:stretch/>
        </p:blipFill>
        <p:spPr bwMode="auto">
          <a:xfrm rot="1156680">
            <a:off x="-6605030" y="1161059"/>
            <a:ext cx="5772183" cy="5326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C:\Users\PC\Downloads\Use Case Filter Tutors (6).png"/>
          <p:cNvPicPr/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4" t="3251" r="2237" b="3655"/>
          <a:stretch/>
        </p:blipFill>
        <p:spPr bwMode="auto">
          <a:xfrm rot="1415960">
            <a:off x="-13233604" y="-105775"/>
            <a:ext cx="6248400" cy="7025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 descr="C:\Users\PC\Downloads\Use Case Filter Tutors (13).png"/>
          <p:cNvPicPr/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4" t="3871" b="4162"/>
          <a:stretch/>
        </p:blipFill>
        <p:spPr bwMode="auto">
          <a:xfrm rot="1126967">
            <a:off x="-5177196" y="6156843"/>
            <a:ext cx="3934397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9" name="Picture 38" descr="C:\Users\PC\Downloads\Use Case Filter Tutors (1).png"/>
          <p:cNvPicPr/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4079" r="3396" b="6301"/>
          <a:stretch/>
        </p:blipFill>
        <p:spPr bwMode="auto">
          <a:xfrm rot="688378">
            <a:off x="-10308939" y="4996609"/>
            <a:ext cx="5029201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73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2" t="3906" r="25160" b="68301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2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C:\Users\PC\Downloads\Blank diagram (1).png"/>
          <p:cNvPicPr/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5" r="-1"/>
          <a:stretch/>
        </p:blipFill>
        <p:spPr bwMode="auto">
          <a:xfrm rot="1156680">
            <a:off x="6193225" y="1130172"/>
            <a:ext cx="5772183" cy="5326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" name="Picture 66" descr="C:\Users\PC\Downloads\Use Case Filter Tutors (6).png"/>
          <p:cNvPicPr/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4" t="3251" r="2237" b="3655"/>
          <a:stretch/>
        </p:blipFill>
        <p:spPr bwMode="auto">
          <a:xfrm rot="1415960">
            <a:off x="-428655" y="-11934"/>
            <a:ext cx="6248400" cy="7025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8" name="Picture 67" descr="C:\Users\PC\Downloads\Use Case Filter Tutors (13).png"/>
          <p:cNvPicPr/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4" t="3871" b="4162"/>
          <a:stretch/>
        </p:blipFill>
        <p:spPr bwMode="auto">
          <a:xfrm rot="1126967">
            <a:off x="7200288" y="6126284"/>
            <a:ext cx="3934397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9" name="Picture 68" descr="C:\Users\PC\Downloads\Use Case Filter Tutors (1).png"/>
          <p:cNvPicPr/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4079" r="3396" b="6301"/>
          <a:stretch/>
        </p:blipFill>
        <p:spPr bwMode="auto">
          <a:xfrm rot="688378">
            <a:off x="2068545" y="4966050"/>
            <a:ext cx="5029201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582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 t="1173" r="3023" b="63018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TextBox 42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C:\Users\PC\Downloads\Blank diagram (1).png"/>
          <p:cNvPicPr/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5" r="-1"/>
          <a:stretch/>
        </p:blipFill>
        <p:spPr bwMode="auto">
          <a:xfrm rot="1156680">
            <a:off x="-6605030" y="1161059"/>
            <a:ext cx="5772183" cy="5326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" name="Picture 60" descr="C:\Users\PC\Downloads\Use Case Filter Tutors (6).png"/>
          <p:cNvPicPr/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4" t="3251" r="2237" b="3655"/>
          <a:stretch/>
        </p:blipFill>
        <p:spPr bwMode="auto">
          <a:xfrm rot="1415960">
            <a:off x="-13233604" y="-105775"/>
            <a:ext cx="6248400" cy="7025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 descr="C:\Users\PC\Downloads\Use Case Filter Tutors (13).png"/>
          <p:cNvPicPr/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4" t="3871" b="4162"/>
          <a:stretch/>
        </p:blipFill>
        <p:spPr bwMode="auto">
          <a:xfrm rot="1126967">
            <a:off x="-5177196" y="6156843"/>
            <a:ext cx="3934397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3" name="Picture 62" descr="C:\Users\PC\Downloads\Use Case Filter Tutors (1).png"/>
          <p:cNvPicPr/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4079" r="3396" b="6301"/>
          <a:stretch/>
        </p:blipFill>
        <p:spPr bwMode="auto">
          <a:xfrm rot="688378">
            <a:off x="-10308939" y="4996609"/>
            <a:ext cx="5029201" cy="487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573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49812" y="3289185"/>
            <a:ext cx="13679033" cy="7338935"/>
            <a:chOff x="0" y="0"/>
            <a:chExt cx="3602708" cy="1932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21033C-DF09-2886-C79E-7FF3A07799A4}"/>
              </a:ext>
            </a:extLst>
          </p:cNvPr>
          <p:cNvSpPr txBox="1"/>
          <p:nvPr/>
        </p:nvSpPr>
        <p:spPr>
          <a:xfrm>
            <a:off x="10144987" y="4093452"/>
            <a:ext cx="3504479" cy="91940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Team Supervisor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Sir Uzair Saeed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362A06-1621-2A4A-3190-AEA20CB764D0}"/>
              </a:ext>
            </a:extLst>
          </p:cNvPr>
          <p:cNvSpPr/>
          <p:nvPr/>
        </p:nvSpPr>
        <p:spPr>
          <a:xfrm>
            <a:off x="7816298" y="5313303"/>
            <a:ext cx="1735200" cy="1735603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4324" t="-152655" r="-129596" b="-72332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F90EAE0-DCC8-37C4-38DF-DC7A8DA4A130}"/>
              </a:ext>
            </a:extLst>
          </p:cNvPr>
          <p:cNvSpPr/>
          <p:nvPr/>
        </p:nvSpPr>
        <p:spPr>
          <a:xfrm>
            <a:off x="10991861" y="2500120"/>
            <a:ext cx="1586682" cy="1471017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89A566-D966-29B0-0C89-BB5C3C25E999}"/>
              </a:ext>
            </a:extLst>
          </p:cNvPr>
          <p:cNvSpPr txBox="1"/>
          <p:nvPr/>
        </p:nvSpPr>
        <p:spPr>
          <a:xfrm>
            <a:off x="10586215" y="7269429"/>
            <a:ext cx="262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Muneeb Rafi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BSSE-Fa20-031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EC6931-B665-BA57-0373-18135BC4EDBC}"/>
              </a:ext>
            </a:extLst>
          </p:cNvPr>
          <p:cNvSpPr/>
          <p:nvPr/>
        </p:nvSpPr>
        <p:spPr>
          <a:xfrm>
            <a:off x="11032275" y="5303133"/>
            <a:ext cx="1735200" cy="17352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160" t="-163631" r="-512032" b="-77748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 dirty="0">
              <a:solidFill>
                <a:schemeClr val="tx1"/>
              </a:solidFill>
              <a:latin typeface="Beon" panose="02000603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F0C64B-C1A6-7AFC-477B-5469B1FCA4F4}"/>
              </a:ext>
            </a:extLst>
          </p:cNvPr>
          <p:cNvSpPr txBox="1"/>
          <p:nvPr/>
        </p:nvSpPr>
        <p:spPr>
          <a:xfrm>
            <a:off x="7258805" y="7167721"/>
            <a:ext cx="277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M </a:t>
            </a:r>
            <a:r>
              <a:rPr lang="en-US" sz="2400" b="1" dirty="0" err="1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Awais</a:t>
            </a:r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 Akhter (Team Leader)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BSSE-Fa20-029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6742FE-0E6D-1972-4FE2-F7066080322D}"/>
              </a:ext>
            </a:extLst>
          </p:cNvPr>
          <p:cNvSpPr txBox="1"/>
          <p:nvPr/>
        </p:nvSpPr>
        <p:spPr>
          <a:xfrm>
            <a:off x="13532643" y="7192872"/>
            <a:ext cx="2987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Adul </a:t>
            </a:r>
            <a:r>
              <a:rPr lang="en-US" sz="2400" b="1" dirty="0" err="1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Basit</a:t>
            </a:r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 </a:t>
            </a:r>
            <a:endParaRPr lang="en-US" sz="2400" b="1" dirty="0" smtClean="0">
              <a:latin typeface="Beon" panose="02000603000000000000" pitchFamily="50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  <a:p>
            <a:pPr algn="ctr"/>
            <a:r>
              <a:rPr lang="en-US" sz="2400" b="1" dirty="0" smtClean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BSSE-Fa20-008</a:t>
            </a:r>
            <a:endParaRPr lang="en-US" sz="2400" b="1" dirty="0">
              <a:latin typeface="Beon" panose="02000603000000000000" pitchFamily="50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62334-76B1-3B18-1525-6BA6E6B28821}"/>
              </a:ext>
            </a:extLst>
          </p:cNvPr>
          <p:cNvSpPr/>
          <p:nvPr/>
        </p:nvSpPr>
        <p:spPr>
          <a:xfrm>
            <a:off x="14158914" y="5303133"/>
            <a:ext cx="1735200" cy="17352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3951" t="-156505" r="-9475" b="-80915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4632078" y="3117389"/>
            <a:ext cx="13679033" cy="7338935"/>
            <a:chOff x="0" y="0"/>
            <a:chExt cx="3602708" cy="193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343" y="2854354"/>
            <a:ext cx="13679033" cy="7338935"/>
            <a:chOff x="0" y="0"/>
            <a:chExt cx="3602708" cy="1932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25110" y="2202297"/>
            <a:ext cx="13679033" cy="7338935"/>
            <a:chOff x="0" y="0"/>
            <a:chExt cx="3602708" cy="19328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6875" y="1840000"/>
            <a:ext cx="13679033" cy="7338935"/>
            <a:chOff x="0" y="0"/>
            <a:chExt cx="3602708" cy="19328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2549252" y="-8679843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634607" y="-3469337"/>
            <a:ext cx="7679630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272727"/>
                  </a:solidFill>
                  <a:latin typeface="Open Sauce Medium"/>
                </a:rPr>
                <a:t>System Requirement Specification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931830" y="-6985931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-2163191" y="-7107615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676710" y="-2346258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539977">
            <a:off x="5733659" y="-217513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-1095750" y="-7191385"/>
            <a:ext cx="10820185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MAZE GAME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SRS</a:t>
            </a:r>
          </a:p>
        </p:txBody>
      </p:sp>
      <p:sp>
        <p:nvSpPr>
          <p:cNvPr id="48" name="Freeform 48"/>
          <p:cNvSpPr/>
          <p:nvPr/>
        </p:nvSpPr>
        <p:spPr>
          <a:xfrm>
            <a:off x="-1801528" y="-6017608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7830817" y="-8484030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637271" y="-2346258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464264" y="6648922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9999" y="-5670007"/>
            <a:ext cx="18288000" cy="10287000"/>
          </a:xfrm>
          <a:prstGeom prst="rect">
            <a:avLst/>
          </a:prstGeom>
        </p:spPr>
      </p:pic>
      <p:sp>
        <p:nvSpPr>
          <p:cNvPr id="53" name="TextBox 47"/>
          <p:cNvSpPr txBox="1"/>
          <p:nvPr/>
        </p:nvSpPr>
        <p:spPr>
          <a:xfrm>
            <a:off x="4521737" y="3971137"/>
            <a:ext cx="1082018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 smtClean="0">
                <a:solidFill>
                  <a:srgbClr val="FFACC2"/>
                </a:solidFill>
                <a:latin typeface="Joint"/>
              </a:rPr>
              <a:t>Team Introduction</a:t>
            </a:r>
            <a:endParaRPr lang="en-US" sz="15000" dirty="0">
              <a:solidFill>
                <a:srgbClr val="FFACC2"/>
              </a:solidFill>
              <a:latin typeface="Joint"/>
            </a:endParaRPr>
          </a:p>
        </p:txBody>
      </p:sp>
    </p:spTree>
    <p:extLst>
      <p:ext uri="{BB962C8B-B14F-4D97-AF65-F5344CB8AC3E}">
        <p14:creationId xmlns:p14="http://schemas.microsoft.com/office/powerpoint/2010/main" val="26613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34803" r="5670" b="5188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TextBox 45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:\Users\PC\Downloads\Use Case Filter Tutors (12).png"/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/>
          <a:stretch/>
        </p:blipFill>
        <p:spPr bwMode="auto">
          <a:xfrm rot="1466781">
            <a:off x="-7568939" y="1476027"/>
            <a:ext cx="6245175" cy="7334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01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34803" r="5670" b="5188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TextBox 35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:\Users\PC\Downloads\Use Case Filter Tutors (12).png"/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/>
          <a:stretch/>
        </p:blipFill>
        <p:spPr bwMode="auto">
          <a:xfrm rot="1466781">
            <a:off x="1476500" y="1320376"/>
            <a:ext cx="6245175" cy="7334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0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34803" r="5670" b="5188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TextBox 35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:\Users\PC\Downloads\Use Case Filter Tutors (12).png"/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/>
          <a:stretch/>
        </p:blipFill>
        <p:spPr bwMode="auto">
          <a:xfrm rot="1466781">
            <a:off x="-7864071" y="1745344"/>
            <a:ext cx="6245175" cy="7334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024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6"/>
          <p:cNvSpPr txBox="1"/>
          <p:nvPr/>
        </p:nvSpPr>
        <p:spPr>
          <a:xfrm>
            <a:off x="1679162" y="415595"/>
            <a:ext cx="154741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chemeClr val="bg1"/>
                </a:solidFill>
                <a:latin typeface="Joint"/>
              </a:rPr>
              <a:t>USE CASE DIAGRAM</a:t>
            </a:r>
            <a:endParaRPr lang="en-US" sz="10000" dirty="0">
              <a:solidFill>
                <a:schemeClr val="bg1"/>
              </a:solidFill>
              <a:latin typeface="Joint"/>
            </a:endParaRPr>
          </a:p>
        </p:txBody>
      </p:sp>
      <p:pic>
        <p:nvPicPr>
          <p:cNvPr id="45" name="Picture 44" descr="C:\Users\PC\Downloads\Use Case Filter Tutors (10).png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3668" r="1112" b="3311"/>
          <a:stretch/>
        </p:blipFill>
        <p:spPr bwMode="auto">
          <a:xfrm>
            <a:off x="5876231" y="1025130"/>
            <a:ext cx="11535895" cy="91911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55"/>
          <p:cNvSpPr txBox="1"/>
          <p:nvPr/>
        </p:nvSpPr>
        <p:spPr>
          <a:xfrm>
            <a:off x="236036" y="887081"/>
            <a:ext cx="5378922" cy="946725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39275" y="1025130"/>
            <a:ext cx="5378922" cy="9078867"/>
            <a:chOff x="240198" y="789033"/>
            <a:chExt cx="5378922" cy="9078867"/>
          </a:xfrm>
        </p:grpSpPr>
        <p:grpSp>
          <p:nvGrpSpPr>
            <p:cNvPr id="49" name="Group 53"/>
            <p:cNvGrpSpPr/>
            <p:nvPr/>
          </p:nvGrpSpPr>
          <p:grpSpPr>
            <a:xfrm>
              <a:off x="240198" y="789033"/>
              <a:ext cx="5378922" cy="9078867"/>
              <a:chOff x="0" y="-47625"/>
              <a:chExt cx="1416671" cy="2493433"/>
            </a:xfrm>
          </p:grpSpPr>
          <p:sp>
            <p:nvSpPr>
              <p:cNvPr id="50" name="Freeform 54"/>
              <p:cNvSpPr/>
              <p:nvPr/>
            </p:nvSpPr>
            <p:spPr>
              <a:xfrm>
                <a:off x="0" y="0"/>
                <a:ext cx="1416671" cy="2445808"/>
              </a:xfrm>
              <a:custGeom>
                <a:avLst/>
                <a:gdLst/>
                <a:ahLst/>
                <a:cxnLst/>
                <a:rect l="l" t="t" r="r" b="b"/>
                <a:pathLst>
                  <a:path w="1416671" h="2445808">
                    <a:moveTo>
                      <a:pt x="0" y="0"/>
                    </a:moveTo>
                    <a:lnTo>
                      <a:pt x="1416671" y="0"/>
                    </a:lnTo>
                    <a:lnTo>
                      <a:pt x="1416671" y="2445808"/>
                    </a:lnTo>
                    <a:lnTo>
                      <a:pt x="0" y="244580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1" name="TextBox 55"/>
              <p:cNvSpPr txBox="1"/>
              <p:nvPr/>
            </p:nvSpPr>
            <p:spPr>
              <a:xfrm>
                <a:off x="0" y="-47625"/>
                <a:ext cx="1416671" cy="2493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56"/>
            <p:cNvSpPr txBox="1"/>
            <p:nvPr/>
          </p:nvSpPr>
          <p:spPr>
            <a:xfrm>
              <a:off x="754548" y="1846059"/>
              <a:ext cx="4303274" cy="42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9925"/>
                  </a:solidFill>
                  <a:latin typeface="Open Sauce Medium"/>
                </a:rPr>
                <a:t>Maze Puzzle Use Case</a:t>
              </a:r>
            </a:p>
          </p:txBody>
        </p:sp>
        <p:sp>
          <p:nvSpPr>
            <p:cNvPr id="53" name="Freeform 60"/>
            <p:cNvSpPr/>
            <p:nvPr/>
          </p:nvSpPr>
          <p:spPr>
            <a:xfrm>
              <a:off x="240198" y="962441"/>
              <a:ext cx="5378922" cy="371635"/>
            </a:xfrm>
            <a:custGeom>
              <a:avLst/>
              <a:gdLst/>
              <a:ahLst/>
              <a:cxnLst/>
              <a:rect l="l" t="t" r="r" b="b"/>
              <a:pathLst>
                <a:path w="5378922" h="371635">
                  <a:moveTo>
                    <a:pt x="0" y="0"/>
                  </a:moveTo>
                  <a:lnTo>
                    <a:pt x="5378922" y="0"/>
                  </a:lnTo>
                  <a:lnTo>
                    <a:pt x="5378922" y="371635"/>
                  </a:lnTo>
                  <a:lnTo>
                    <a:pt x="0" y="37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=""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TextBox 35"/>
          <p:cNvSpPr txBox="1"/>
          <p:nvPr/>
        </p:nvSpPr>
        <p:spPr>
          <a:xfrm>
            <a:off x="2024337" y="3155533"/>
            <a:ext cx="2219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Main Menu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Start Game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Gameplay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Ending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Credits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Berlin Sans FB" panose="020E0602020502020306" pitchFamily="34" charset="0"/>
              </a:rPr>
              <a:t>Exit Game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29646"/>
          <a:stretch/>
        </p:blipFill>
        <p:spPr>
          <a:xfrm>
            <a:off x="1407019" y="3155533"/>
            <a:ext cx="441194" cy="791154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363687" y="4041843"/>
            <a:ext cx="531876" cy="483077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3896" y="4676208"/>
            <a:ext cx="531876" cy="483077"/>
          </a:xfrm>
          <a:prstGeom prst="ellipse">
            <a:avLst/>
          </a:prstGeom>
          <a:solidFill>
            <a:srgbClr val="B8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3183" y="5294788"/>
            <a:ext cx="531876" cy="483077"/>
          </a:xfrm>
          <a:prstGeom prst="ellipse">
            <a:avLst/>
          </a:prstGeom>
          <a:solidFill>
            <a:srgbClr val="FFF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61678" y="5913368"/>
            <a:ext cx="531876" cy="483077"/>
          </a:xfrm>
          <a:prstGeom prst="ellipse">
            <a:avLst/>
          </a:prstGeom>
          <a:solidFill>
            <a:srgbClr val="ED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63896" y="6566762"/>
            <a:ext cx="531876" cy="483077"/>
          </a:xfrm>
          <a:prstGeom prst="ellipse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63183" y="7185342"/>
            <a:ext cx="531876" cy="483077"/>
          </a:xfrm>
          <a:prstGeom prst="ellipse">
            <a:avLst/>
          </a:prstGeom>
          <a:solidFill>
            <a:srgbClr val="F2F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61678" y="7803922"/>
            <a:ext cx="531876" cy="483077"/>
          </a:xfrm>
          <a:prstGeom prst="ellipse">
            <a:avLst/>
          </a:prstGeom>
          <a:solidFill>
            <a:srgbClr val="E0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7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12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2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8054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"/>
          <p:cNvSpPr/>
          <p:nvPr/>
        </p:nvSpPr>
        <p:spPr>
          <a:xfrm>
            <a:off x="3494328" y="-1139540"/>
            <a:ext cx="11299344" cy="6355881"/>
          </a:xfrm>
          <a:custGeom>
            <a:avLst/>
            <a:gdLst/>
            <a:ahLst/>
            <a:cxnLst/>
            <a:rect l="l" t="t" r="r" b="b"/>
            <a:pathLst>
              <a:path w="11299344" h="6355881">
                <a:moveTo>
                  <a:pt x="0" y="0"/>
                </a:moveTo>
                <a:lnTo>
                  <a:pt x="11299344" y="0"/>
                </a:lnTo>
                <a:lnTo>
                  <a:pt x="11299344" y="6355881"/>
                </a:lnTo>
                <a:lnTo>
                  <a:pt x="0" y="63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"/>
          <p:cNvSpPr/>
          <p:nvPr/>
        </p:nvSpPr>
        <p:spPr>
          <a:xfrm>
            <a:off x="-2963582" y="-3082939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4" y="0"/>
                </a:lnTo>
                <a:lnTo>
                  <a:pt x="11705344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"/>
          <p:cNvSpPr/>
          <p:nvPr/>
        </p:nvSpPr>
        <p:spPr>
          <a:xfrm>
            <a:off x="-654539" y="2803029"/>
            <a:ext cx="13562933" cy="7483971"/>
          </a:xfrm>
          <a:custGeom>
            <a:avLst/>
            <a:gdLst/>
            <a:ahLst/>
            <a:cxnLst/>
            <a:rect l="l" t="t" r="r" b="b"/>
            <a:pathLst>
              <a:path w="13562933" h="7483971">
                <a:moveTo>
                  <a:pt x="0" y="0"/>
                </a:moveTo>
                <a:lnTo>
                  <a:pt x="13562933" y="0"/>
                </a:lnTo>
                <a:lnTo>
                  <a:pt x="13562933" y="7483971"/>
                </a:lnTo>
                <a:lnTo>
                  <a:pt x="0" y="748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5"/>
          <p:cNvSpPr/>
          <p:nvPr/>
        </p:nvSpPr>
        <p:spPr>
          <a:xfrm>
            <a:off x="12674382" y="-682393"/>
            <a:ext cx="7790226" cy="7790226"/>
          </a:xfrm>
          <a:custGeom>
            <a:avLst/>
            <a:gdLst/>
            <a:ahLst/>
            <a:cxnLst/>
            <a:rect l="l" t="t" r="r" b="b"/>
            <a:pathLst>
              <a:path w="7790226" h="7790226">
                <a:moveTo>
                  <a:pt x="0" y="0"/>
                </a:moveTo>
                <a:lnTo>
                  <a:pt x="7790226" y="0"/>
                </a:lnTo>
                <a:lnTo>
                  <a:pt x="7790226" y="7790226"/>
                </a:lnTo>
                <a:lnTo>
                  <a:pt x="0" y="779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6"/>
          <p:cNvSpPr/>
          <p:nvPr/>
        </p:nvSpPr>
        <p:spPr>
          <a:xfrm>
            <a:off x="9144000" y="4811380"/>
            <a:ext cx="11141642" cy="8285330"/>
          </a:xfrm>
          <a:custGeom>
            <a:avLst/>
            <a:gdLst/>
            <a:ahLst/>
            <a:cxnLst/>
            <a:rect l="l" t="t" r="r" b="b"/>
            <a:pathLst>
              <a:path w="11141642" h="8285330">
                <a:moveTo>
                  <a:pt x="0" y="0"/>
                </a:moveTo>
                <a:lnTo>
                  <a:pt x="11141642" y="0"/>
                </a:lnTo>
                <a:lnTo>
                  <a:pt x="11141642" y="8285330"/>
                </a:lnTo>
                <a:lnTo>
                  <a:pt x="0" y="828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7"/>
          <p:cNvGrpSpPr/>
          <p:nvPr/>
        </p:nvGrpSpPr>
        <p:grpSpPr>
          <a:xfrm>
            <a:off x="1068518" y="1269320"/>
            <a:ext cx="10393977" cy="6046125"/>
            <a:chOff x="0" y="0"/>
            <a:chExt cx="13858635" cy="8061500"/>
          </a:xfrm>
        </p:grpSpPr>
        <p:grpSp>
          <p:nvGrpSpPr>
            <p:cNvPr id="49" name="Group 8"/>
            <p:cNvGrpSpPr/>
            <p:nvPr/>
          </p:nvGrpSpPr>
          <p:grpSpPr>
            <a:xfrm>
              <a:off x="0" y="73815"/>
              <a:ext cx="13858635" cy="7987685"/>
              <a:chOff x="0" y="0"/>
              <a:chExt cx="2737508" cy="1577814"/>
            </a:xfrm>
          </p:grpSpPr>
          <p:sp>
            <p:nvSpPr>
              <p:cNvPr id="54" name="Freeform 9"/>
              <p:cNvSpPr/>
              <p:nvPr/>
            </p:nvSpPr>
            <p:spPr>
              <a:xfrm>
                <a:off x="0" y="0"/>
                <a:ext cx="2737508" cy="1577814"/>
              </a:xfrm>
              <a:custGeom>
                <a:avLst/>
                <a:gdLst/>
                <a:ahLst/>
                <a:cxnLst/>
                <a:rect l="l" t="t" r="r" b="b"/>
                <a:pathLst>
                  <a:path w="2737508" h="1577814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5" name="TextBox 10"/>
              <p:cNvSpPr txBox="1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50" name="Group 11"/>
            <p:cNvGrpSpPr/>
            <p:nvPr/>
          </p:nvGrpSpPr>
          <p:grpSpPr>
            <a:xfrm>
              <a:off x="0" y="0"/>
              <a:ext cx="13858635" cy="867262"/>
              <a:chOff x="0" y="0"/>
              <a:chExt cx="2737508" cy="171311"/>
            </a:xfrm>
          </p:grpSpPr>
          <p:sp>
            <p:nvSpPr>
              <p:cNvPr id="52" name="Freeform 12"/>
              <p:cNvSpPr/>
              <p:nvPr/>
            </p:nvSpPr>
            <p:spPr>
              <a:xfrm>
                <a:off x="0" y="0"/>
                <a:ext cx="2737508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2737508" h="171311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53" name="TextBox 13"/>
              <p:cNvSpPr txBox="1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51" name="Freeform 14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6" name="Freeform 15"/>
          <p:cNvSpPr/>
          <p:nvPr/>
        </p:nvSpPr>
        <p:spPr>
          <a:xfrm>
            <a:off x="10863037" y="6275677"/>
            <a:ext cx="6475951" cy="2578606"/>
          </a:xfrm>
          <a:custGeom>
            <a:avLst/>
            <a:gdLst/>
            <a:ahLst/>
            <a:cxnLst/>
            <a:rect l="l" t="t" r="r" b="b"/>
            <a:pathLst>
              <a:path w="6475951" h="2578606">
                <a:moveTo>
                  <a:pt x="0" y="0"/>
                </a:moveTo>
                <a:lnTo>
                  <a:pt x="6475951" y="0"/>
                </a:lnTo>
                <a:lnTo>
                  <a:pt x="6475951" y="2578606"/>
                </a:lnTo>
                <a:lnTo>
                  <a:pt x="0" y="2578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16"/>
          <p:cNvSpPr txBox="1"/>
          <p:nvPr/>
        </p:nvSpPr>
        <p:spPr>
          <a:xfrm>
            <a:off x="11424394" y="6853166"/>
            <a:ext cx="47572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dirty="0" smtClean="0">
                <a:solidFill>
                  <a:srgbClr val="272727"/>
                </a:solidFill>
                <a:latin typeface="Open Sauce Light"/>
              </a:rPr>
              <a:t>Hope You Like Our Presentation!!!.</a:t>
            </a:r>
            <a:endParaRPr lang="en-US" sz="2600" u="none" dirty="0">
              <a:solidFill>
                <a:srgbClr val="272727"/>
              </a:solidFill>
              <a:latin typeface="Open Sauce Light"/>
            </a:endParaRPr>
          </a:p>
        </p:txBody>
      </p:sp>
      <p:sp>
        <p:nvSpPr>
          <p:cNvPr id="58" name="Freeform 17"/>
          <p:cNvSpPr/>
          <p:nvPr/>
        </p:nvSpPr>
        <p:spPr>
          <a:xfrm>
            <a:off x="14714821" y="2038401"/>
            <a:ext cx="2729757" cy="2124247"/>
          </a:xfrm>
          <a:custGeom>
            <a:avLst/>
            <a:gdLst/>
            <a:ahLst/>
            <a:cxnLst/>
            <a:rect l="l" t="t" r="r" b="b"/>
            <a:pathLst>
              <a:path w="2729757" h="2124247">
                <a:moveTo>
                  <a:pt x="0" y="0"/>
                </a:moveTo>
                <a:lnTo>
                  <a:pt x="2729757" y="0"/>
                </a:lnTo>
                <a:lnTo>
                  <a:pt x="2729757" y="2124247"/>
                </a:lnTo>
                <a:lnTo>
                  <a:pt x="0" y="2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18"/>
          <p:cNvSpPr/>
          <p:nvPr/>
        </p:nvSpPr>
        <p:spPr>
          <a:xfrm>
            <a:off x="1776822" y="584160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9"/>
          <p:cNvSpPr/>
          <p:nvPr/>
        </p:nvSpPr>
        <p:spPr>
          <a:xfrm>
            <a:off x="16772596" y="824309"/>
            <a:ext cx="566392" cy="566392"/>
          </a:xfrm>
          <a:custGeom>
            <a:avLst/>
            <a:gdLst/>
            <a:ahLst/>
            <a:cxnLst/>
            <a:rect l="l" t="t" r="r" b="b"/>
            <a:pathLst>
              <a:path w="566392" h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20"/>
          <p:cNvSpPr/>
          <p:nvPr/>
        </p:nvSpPr>
        <p:spPr>
          <a:xfrm>
            <a:off x="14101013" y="1825718"/>
            <a:ext cx="429190" cy="429190"/>
          </a:xfrm>
          <a:custGeom>
            <a:avLst/>
            <a:gdLst/>
            <a:ahLst/>
            <a:cxnLst/>
            <a:rect l="l" t="t" r="r" b="b"/>
            <a:pathLst>
              <a:path w="429190" h="429190">
                <a:moveTo>
                  <a:pt x="0" y="0"/>
                </a:moveTo>
                <a:lnTo>
                  <a:pt x="429190" y="0"/>
                </a:lnTo>
                <a:lnTo>
                  <a:pt x="429190" y="429190"/>
                </a:lnTo>
                <a:lnTo>
                  <a:pt x="0" y="429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21"/>
          <p:cNvSpPr/>
          <p:nvPr/>
        </p:nvSpPr>
        <p:spPr>
          <a:xfrm>
            <a:off x="16772596" y="4697574"/>
            <a:ext cx="566392" cy="566392"/>
          </a:xfrm>
          <a:custGeom>
            <a:avLst/>
            <a:gdLst/>
            <a:ahLst/>
            <a:cxnLst/>
            <a:rect l="l" t="t" r="r" b="b"/>
            <a:pathLst>
              <a:path w="566392" h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22"/>
          <p:cNvSpPr txBox="1"/>
          <p:nvPr/>
        </p:nvSpPr>
        <p:spPr>
          <a:xfrm>
            <a:off x="1778716" y="3468930"/>
            <a:ext cx="8973579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50"/>
              </a:lnSpc>
            </a:pPr>
            <a:r>
              <a:rPr lang="en-US" sz="15000" spc="-375">
                <a:solidFill>
                  <a:srgbClr val="FFACC2"/>
                </a:solidFill>
                <a:latin typeface="Joint"/>
              </a:rPr>
              <a:t>THANK YOU!</a:t>
            </a:r>
          </a:p>
        </p:txBody>
      </p:sp>
      <p:sp>
        <p:nvSpPr>
          <p:cNvPr id="64" name="Freeform 23"/>
          <p:cNvSpPr/>
          <p:nvPr/>
        </p:nvSpPr>
        <p:spPr>
          <a:xfrm>
            <a:off x="5026252" y="8034355"/>
            <a:ext cx="1598978" cy="1223945"/>
          </a:xfrm>
          <a:custGeom>
            <a:avLst/>
            <a:gdLst/>
            <a:ahLst/>
            <a:cxnLst/>
            <a:rect l="l" t="t" r="r" b="b"/>
            <a:pathLst>
              <a:path w="1598978" h="1223945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24"/>
          <p:cNvSpPr/>
          <p:nvPr/>
        </p:nvSpPr>
        <p:spPr>
          <a:xfrm>
            <a:off x="6806998" y="8034355"/>
            <a:ext cx="1598978" cy="1223945"/>
          </a:xfrm>
          <a:custGeom>
            <a:avLst/>
            <a:gdLst/>
            <a:ahLst/>
            <a:cxnLst/>
            <a:rect l="l" t="t" r="r" b="b"/>
            <a:pathLst>
              <a:path w="1598978" h="1223945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25"/>
          <p:cNvSpPr/>
          <p:nvPr/>
        </p:nvSpPr>
        <p:spPr>
          <a:xfrm>
            <a:off x="8878035" y="1549307"/>
            <a:ext cx="1137093" cy="1137093"/>
          </a:xfrm>
          <a:custGeom>
            <a:avLst/>
            <a:gdLst/>
            <a:ahLst/>
            <a:cxnLst/>
            <a:rect l="l" t="t" r="r" b="b"/>
            <a:pathLst>
              <a:path w="1137093" h="1137093">
                <a:moveTo>
                  <a:pt x="0" y="0"/>
                </a:moveTo>
                <a:lnTo>
                  <a:pt x="1137092" y="0"/>
                </a:lnTo>
                <a:lnTo>
                  <a:pt x="1137092" y="1137092"/>
                </a:lnTo>
                <a:lnTo>
                  <a:pt x="0" y="11370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2"/>
          <p:cNvSpPr/>
          <p:nvPr/>
        </p:nvSpPr>
        <p:spPr>
          <a:xfrm flipH="1" flipV="1">
            <a:off x="18287999" y="10286999"/>
            <a:ext cx="45719" cy="4571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12491" t="-55530" r="-23233" b="-5529"/>
            </a:stretch>
          </a:blipFill>
        </p:spPr>
      </p:sp>
      <p:sp>
        <p:nvSpPr>
          <p:cNvPr id="89" name="Freeform 4"/>
          <p:cNvSpPr/>
          <p:nvPr/>
        </p:nvSpPr>
        <p:spPr>
          <a:xfrm>
            <a:off x="-7494326" y="1356156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5"/>
          <p:cNvSpPr/>
          <p:nvPr/>
        </p:nvSpPr>
        <p:spPr>
          <a:xfrm>
            <a:off x="19219731" y="-185034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91" name="Freeform 6"/>
          <p:cNvSpPr/>
          <p:nvPr/>
        </p:nvSpPr>
        <p:spPr>
          <a:xfrm>
            <a:off x="19347464" y="8588272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92" name="Freeform 7"/>
          <p:cNvSpPr/>
          <p:nvPr/>
        </p:nvSpPr>
        <p:spPr>
          <a:xfrm>
            <a:off x="7988285" y="12508082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8"/>
          <p:cNvSpPr/>
          <p:nvPr/>
        </p:nvSpPr>
        <p:spPr>
          <a:xfrm>
            <a:off x="8793850" y="11200451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"/>
          <p:cNvSpPr/>
          <p:nvPr/>
        </p:nvSpPr>
        <p:spPr>
          <a:xfrm>
            <a:off x="8224295" y="16145372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10"/>
          <p:cNvSpPr/>
          <p:nvPr/>
        </p:nvSpPr>
        <p:spPr>
          <a:xfrm>
            <a:off x="15923012" y="-2187879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11"/>
          <p:cNvSpPr/>
          <p:nvPr/>
        </p:nvSpPr>
        <p:spPr>
          <a:xfrm>
            <a:off x="15040649" y="-2187879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12"/>
          <p:cNvSpPr/>
          <p:nvPr/>
        </p:nvSpPr>
        <p:spPr>
          <a:xfrm>
            <a:off x="23138940" y="10566977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98" name="TextBox 14"/>
          <p:cNvSpPr txBox="1"/>
          <p:nvPr/>
        </p:nvSpPr>
        <p:spPr>
          <a:xfrm>
            <a:off x="-6750023" y="256698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99" name="TextBox 16"/>
          <p:cNvSpPr txBox="1"/>
          <p:nvPr/>
        </p:nvSpPr>
        <p:spPr>
          <a:xfrm>
            <a:off x="19519185" y="-74574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100" name="TextBox 18"/>
          <p:cNvSpPr txBox="1"/>
          <p:nvPr/>
        </p:nvSpPr>
        <p:spPr>
          <a:xfrm>
            <a:off x="19646918" y="9673964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101" name="Freeform 20"/>
          <p:cNvSpPr/>
          <p:nvPr/>
        </p:nvSpPr>
        <p:spPr>
          <a:xfrm>
            <a:off x="22076987" y="1598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102" name="Freeform 21"/>
          <p:cNvSpPr/>
          <p:nvPr/>
        </p:nvSpPr>
        <p:spPr>
          <a:xfrm>
            <a:off x="22204720" y="11228988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103" name="Freeform 3"/>
          <p:cNvSpPr/>
          <p:nvPr/>
        </p:nvSpPr>
        <p:spPr>
          <a:xfrm>
            <a:off x="8357757" y="-2902448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104" name="Freeform 13"/>
          <p:cNvSpPr/>
          <p:nvPr/>
        </p:nvSpPr>
        <p:spPr>
          <a:xfrm>
            <a:off x="11338379" y="-113421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105" name="TextBox 15"/>
          <p:cNvSpPr txBox="1"/>
          <p:nvPr/>
        </p:nvSpPr>
        <p:spPr>
          <a:xfrm>
            <a:off x="8738502" y="-2430004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106" name="Freeform 46"/>
          <p:cNvSpPr/>
          <p:nvPr/>
        </p:nvSpPr>
        <p:spPr>
          <a:xfrm rot="21060023">
            <a:off x="-988186" y="1128075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107" name="TextBox 17"/>
          <p:cNvSpPr txBox="1"/>
          <p:nvPr/>
        </p:nvSpPr>
        <p:spPr>
          <a:xfrm>
            <a:off x="8266370" y="13447230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108" name="Freeform 19"/>
          <p:cNvSpPr/>
          <p:nvPr/>
        </p:nvSpPr>
        <p:spPr>
          <a:xfrm>
            <a:off x="10840534" y="1506416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5603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2682" y="0"/>
            <a:ext cx="12755318" cy="7038333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7292" y="-2005745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2451" y="4369989"/>
            <a:ext cx="6389981" cy="6389981"/>
          </a:xfrm>
          <a:custGeom>
            <a:avLst/>
            <a:gdLst/>
            <a:ahLst/>
            <a:cxnLst/>
            <a:rect l="l" t="t" r="r" b="b"/>
            <a:pathLst>
              <a:path w="6389981" h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80239" y="-39332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49812" y="3289185"/>
            <a:ext cx="13679033" cy="7338935"/>
            <a:chOff x="0" y="0"/>
            <a:chExt cx="3602708" cy="1932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32078" y="3117389"/>
            <a:ext cx="13679033" cy="7338935"/>
            <a:chOff x="0" y="0"/>
            <a:chExt cx="3602708" cy="193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4343" y="2854354"/>
            <a:ext cx="13679033" cy="7338935"/>
            <a:chOff x="0" y="0"/>
            <a:chExt cx="3602708" cy="1932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25110" y="2202297"/>
            <a:ext cx="13679033" cy="7338935"/>
            <a:chOff x="0" y="0"/>
            <a:chExt cx="3602708" cy="19328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696660" y="-8903846"/>
            <a:ext cx="13679033" cy="7338935"/>
            <a:chOff x="0" y="0"/>
            <a:chExt cx="3602708" cy="19328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02708" cy="1932888"/>
            </a:xfrm>
            <a:custGeom>
              <a:avLst/>
              <a:gdLst/>
              <a:ahLst/>
              <a:cxnLst/>
              <a:rect l="l" t="t" r="r" b="b"/>
              <a:pathLst>
                <a:path w="3602708" h="1932888">
                  <a:moveTo>
                    <a:pt x="0" y="0"/>
                  </a:moveTo>
                  <a:lnTo>
                    <a:pt x="3602708" y="0"/>
                  </a:lnTo>
                  <a:lnTo>
                    <a:pt x="3602708" y="1932888"/>
                  </a:lnTo>
                  <a:lnTo>
                    <a:pt x="0" y="1932888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602708" cy="1961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4139" y="6234060"/>
            <a:ext cx="7445602" cy="5536820"/>
          </a:xfrm>
          <a:custGeom>
            <a:avLst/>
            <a:gdLst/>
            <a:ahLst/>
            <a:cxnLst/>
            <a:rect l="l" t="t" r="r" b="b"/>
            <a:pathLst>
              <a:path w="7445602" h="5536820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2549252" y="-8679843"/>
            <a:ext cx="13727190" cy="7410167"/>
            <a:chOff x="0" y="0"/>
            <a:chExt cx="18302920" cy="988022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523081" y="4874328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23081" y="631809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654501" y="23610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634607" y="-3469337"/>
            <a:ext cx="7679630" cy="706756"/>
            <a:chOff x="0" y="0"/>
            <a:chExt cx="2022619" cy="1861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22619" cy="186142"/>
            </a:xfrm>
            <a:custGeom>
              <a:avLst/>
              <a:gdLst/>
              <a:ahLst/>
              <a:cxnLst/>
              <a:rect l="l" t="t" r="r" b="b"/>
              <a:pathLst>
                <a:path w="2022619" h="186142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272727"/>
                  </a:solidFill>
                  <a:latin typeface="Open Sauce Medium"/>
                </a:rPr>
                <a:t>System Requirement Specification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6996078" y="1605654"/>
            <a:ext cx="941698" cy="941698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931830" y="-6985931"/>
            <a:ext cx="811489" cy="811489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-2163191" y="-7107615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676710" y="-2346258"/>
            <a:ext cx="1928116" cy="532861"/>
          </a:xfrm>
          <a:custGeom>
            <a:avLst/>
            <a:gdLst/>
            <a:ahLst/>
            <a:cxnLst/>
            <a:rect l="l" t="t" r="r" b="b"/>
            <a:pathLst>
              <a:path w="1928116" h="532861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539977">
            <a:off x="5733659" y="-2175130"/>
            <a:ext cx="477761" cy="834186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-1095750" y="-7191385"/>
            <a:ext cx="10820185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MAZE GAME</a:t>
            </a:r>
          </a:p>
          <a:p>
            <a:pPr marL="0" lvl="0" indent="0" algn="ctr">
              <a:lnSpc>
                <a:spcPts val="12750"/>
              </a:lnSpc>
            </a:pPr>
            <a:r>
              <a:rPr lang="en-US" sz="15000" dirty="0">
                <a:solidFill>
                  <a:srgbClr val="FFACC2"/>
                </a:solidFill>
                <a:latin typeface="Joint"/>
              </a:rPr>
              <a:t>SRS</a:t>
            </a:r>
          </a:p>
        </p:txBody>
      </p:sp>
      <p:sp>
        <p:nvSpPr>
          <p:cNvPr id="48" name="Freeform 48"/>
          <p:cNvSpPr/>
          <p:nvPr/>
        </p:nvSpPr>
        <p:spPr>
          <a:xfrm>
            <a:off x="-1801528" y="-6017608"/>
            <a:ext cx="1010742" cy="773677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7830817" y="-8484030"/>
            <a:ext cx="966840" cy="96684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637271" y="-2346258"/>
            <a:ext cx="1846169" cy="510214"/>
          </a:xfrm>
          <a:custGeom>
            <a:avLst/>
            <a:gdLst/>
            <a:ahLst/>
            <a:cxnLst/>
            <a:rect l="l" t="t" r="r" b="b"/>
            <a:pathLst>
              <a:path w="1846169" h="510214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464264" y="6648922"/>
            <a:ext cx="706756" cy="706756"/>
          </a:xfrm>
          <a:custGeom>
            <a:avLst/>
            <a:gdLst/>
            <a:ahLst/>
            <a:cxnLst/>
            <a:rect l="l" t="t" r="r" b="b"/>
            <a:pathLst>
              <a:path w="706756" h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9999" y="-5670007"/>
            <a:ext cx="18288000" cy="10287000"/>
          </a:xfrm>
          <a:prstGeom prst="rect">
            <a:avLst/>
          </a:prstGeom>
        </p:spPr>
      </p:pic>
      <p:sp>
        <p:nvSpPr>
          <p:cNvPr id="53" name="TextBox 47"/>
          <p:cNvSpPr txBox="1"/>
          <p:nvPr/>
        </p:nvSpPr>
        <p:spPr>
          <a:xfrm>
            <a:off x="-91798" y="-6772709"/>
            <a:ext cx="1082018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dirty="0" smtClean="0">
                <a:solidFill>
                  <a:srgbClr val="FFACC2"/>
                </a:solidFill>
                <a:latin typeface="Joint"/>
              </a:rPr>
              <a:t>Team Introduction</a:t>
            </a:r>
            <a:endParaRPr lang="en-US" sz="15000" dirty="0">
              <a:solidFill>
                <a:srgbClr val="FFACC2"/>
              </a:solidFill>
              <a:latin typeface="Join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21033C-DF09-2886-C79E-7FF3A07799A4}"/>
              </a:ext>
            </a:extLst>
          </p:cNvPr>
          <p:cNvSpPr txBox="1"/>
          <p:nvPr/>
        </p:nvSpPr>
        <p:spPr>
          <a:xfrm>
            <a:off x="10144987" y="4093452"/>
            <a:ext cx="3504479" cy="91940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Team Supervisor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Sir Uzair Saeed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362A06-1621-2A4A-3190-AEA20CB764D0}"/>
              </a:ext>
            </a:extLst>
          </p:cNvPr>
          <p:cNvSpPr/>
          <p:nvPr/>
        </p:nvSpPr>
        <p:spPr>
          <a:xfrm>
            <a:off x="7816298" y="5313303"/>
            <a:ext cx="1735200" cy="1735603"/>
          </a:xfrm>
          <a:prstGeom prst="ellipse">
            <a:avLst/>
          </a:prstGeom>
          <a:blipFill dpi="0"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4324" t="-152655" r="-129596" b="-72332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F90EAE0-DCC8-37C4-38DF-DC7A8DA4A130}"/>
              </a:ext>
            </a:extLst>
          </p:cNvPr>
          <p:cNvSpPr/>
          <p:nvPr/>
        </p:nvSpPr>
        <p:spPr>
          <a:xfrm>
            <a:off x="10991861" y="2500120"/>
            <a:ext cx="1586682" cy="1471017"/>
          </a:xfrm>
          <a:prstGeom prst="ellipse">
            <a:avLst/>
          </a:prstGeom>
          <a:blipFill dpi="0"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9A566-D966-29B0-0C89-BB5C3C25E999}"/>
              </a:ext>
            </a:extLst>
          </p:cNvPr>
          <p:cNvSpPr txBox="1"/>
          <p:nvPr/>
        </p:nvSpPr>
        <p:spPr>
          <a:xfrm>
            <a:off x="10586215" y="7269429"/>
            <a:ext cx="262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Muneeb Rafi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BSSE-Fa20-031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8EC6931-B665-BA57-0373-18135BC4EDBC}"/>
              </a:ext>
            </a:extLst>
          </p:cNvPr>
          <p:cNvSpPr/>
          <p:nvPr/>
        </p:nvSpPr>
        <p:spPr>
          <a:xfrm>
            <a:off x="11032275" y="5303133"/>
            <a:ext cx="1735200" cy="1735200"/>
          </a:xfrm>
          <a:prstGeom prst="ellipse">
            <a:avLst/>
          </a:prstGeom>
          <a:blipFill dpi="0"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160" t="-163631" r="-512032" b="-77748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 dirty="0">
              <a:solidFill>
                <a:schemeClr val="tx1"/>
              </a:solidFill>
              <a:latin typeface="Beon" panose="02000603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F0C64B-C1A6-7AFC-477B-5469B1FCA4F4}"/>
              </a:ext>
            </a:extLst>
          </p:cNvPr>
          <p:cNvSpPr txBox="1"/>
          <p:nvPr/>
        </p:nvSpPr>
        <p:spPr>
          <a:xfrm>
            <a:off x="7258805" y="7167721"/>
            <a:ext cx="277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M </a:t>
            </a:r>
            <a:r>
              <a:rPr lang="en-US" sz="2400" b="1" dirty="0" err="1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Awais</a:t>
            </a:r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 Akhter (Team Leader)</a:t>
            </a:r>
          </a:p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BSSE-Fa20-029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6742FE-0E6D-1972-4FE2-F7066080322D}"/>
              </a:ext>
            </a:extLst>
          </p:cNvPr>
          <p:cNvSpPr txBox="1"/>
          <p:nvPr/>
        </p:nvSpPr>
        <p:spPr>
          <a:xfrm>
            <a:off x="13532643" y="7192872"/>
            <a:ext cx="2987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Adul </a:t>
            </a:r>
            <a:r>
              <a:rPr lang="en-US" sz="2400" b="1" dirty="0" err="1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Basit</a:t>
            </a:r>
            <a:r>
              <a:rPr lang="en-US" sz="2400" b="1" dirty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 </a:t>
            </a:r>
            <a:endParaRPr lang="en-US" sz="2400" b="1" dirty="0" smtClean="0">
              <a:latin typeface="Beon" panose="02000603000000000000" pitchFamily="50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  <a:p>
            <a:pPr algn="ctr"/>
            <a:r>
              <a:rPr lang="en-US" sz="2400" b="1" dirty="0" smtClean="0">
                <a:latin typeface="Beon" panose="02000603000000000000" pitchFamily="50" charset="0"/>
                <a:ea typeface="Adobe Fangsong Std R" panose="02020400000000000000" pitchFamily="18" charset="-128"/>
                <a:cs typeface="Segoe UI" panose="020B0502040204020203" pitchFamily="34" charset="0"/>
              </a:rPr>
              <a:t>BSSE-Fa20-008</a:t>
            </a:r>
            <a:endParaRPr lang="en-US" sz="2400" b="1" dirty="0">
              <a:latin typeface="Beon" panose="02000603000000000000" pitchFamily="50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F62334-76B1-3B18-1525-6BA6E6B28821}"/>
              </a:ext>
            </a:extLst>
          </p:cNvPr>
          <p:cNvSpPr/>
          <p:nvPr/>
        </p:nvSpPr>
        <p:spPr>
          <a:xfrm>
            <a:off x="14158914" y="5303133"/>
            <a:ext cx="1735200" cy="1735200"/>
          </a:xfrm>
          <a:prstGeom prst="ellipse">
            <a:avLst/>
          </a:prstGeom>
          <a:blipFill dpi="0"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3951" t="-156505" r="-9475" b="-80915"/>
            </a:stretch>
          </a:blipFill>
          <a:ln>
            <a:solidFill>
              <a:srgbClr val="009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2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978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91" t="-55530" r="-23233" b="-5529"/>
            </a:stretch>
          </a:blipFill>
        </p:spPr>
      </p:sp>
      <p:sp>
        <p:nvSpPr>
          <p:cNvPr id="5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66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67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69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3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15"/>
          <p:cNvSpPr txBox="1"/>
          <p:nvPr/>
        </p:nvSpPr>
        <p:spPr>
          <a:xfrm>
            <a:off x="5869779" y="975847"/>
            <a:ext cx="10824925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6033E-570D-B69A-41C3-C339781F037F}"/>
              </a:ext>
            </a:extLst>
          </p:cNvPr>
          <p:cNvSpPr txBox="1"/>
          <p:nvPr/>
        </p:nvSpPr>
        <p:spPr>
          <a:xfrm>
            <a:off x="3081629" y="2279059"/>
            <a:ext cx="12658876" cy="774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Our project is a First-Person Maze Puzzle Game</a:t>
            </a: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It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is a genre-changing puzzle game, with the potential to attract a vast player base.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The puzzle genre not only entertains but also enhances users' cognitive skills, develops logical thinking and problem-solving abilities. </a:t>
            </a:r>
          </a:p>
          <a:p>
            <a:pPr marL="457200" indent="-45720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The game will captivate players throughout their gaming journey.</a:t>
            </a:r>
            <a:endParaRPr lang="en-PK" sz="4000" dirty="0">
              <a:solidFill>
                <a:schemeClr val="bg1"/>
              </a:solidFill>
              <a:latin typeface="Berlin Sans FB" panose="020E0602020502020306" pitchFamily="34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4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5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  <p:sp>
        <p:nvSpPr>
          <p:cNvPr id="66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67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69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3"/>
          <p:cNvSpPr/>
          <p:nvPr/>
        </p:nvSpPr>
        <p:spPr>
          <a:xfrm>
            <a:off x="0" y="0"/>
            <a:ext cx="18288000" cy="1045457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15"/>
          <p:cNvSpPr txBox="1"/>
          <p:nvPr/>
        </p:nvSpPr>
        <p:spPr>
          <a:xfrm>
            <a:off x="5869779" y="975847"/>
            <a:ext cx="10824925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10000" dirty="0" smtClean="0">
                <a:solidFill>
                  <a:srgbClr val="FDFCF5"/>
                </a:solidFill>
                <a:latin typeface="Joint"/>
              </a:rPr>
              <a:t>Aims &amp; Objectives</a:t>
            </a:r>
            <a:endParaRPr lang="en-US" sz="10000" dirty="0">
              <a:solidFill>
                <a:srgbClr val="FDFCF5"/>
              </a:solidFill>
              <a:latin typeface="Join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6033E-570D-B69A-41C3-C339781F037F}"/>
              </a:ext>
            </a:extLst>
          </p:cNvPr>
          <p:cNvSpPr txBox="1"/>
          <p:nvPr/>
        </p:nvSpPr>
        <p:spPr>
          <a:xfrm>
            <a:off x="3629876" y="1979719"/>
            <a:ext cx="1265887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Improve Brain Activity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	Improve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User Problem-Solving Skills, Cognitive </a:t>
            </a: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	Thinking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and Logical Thinking. </a:t>
            </a:r>
            <a:endParaRPr lang="en-US" sz="4000" dirty="0" smtClean="0">
              <a:solidFill>
                <a:schemeClr val="bg1"/>
              </a:solidFill>
              <a:latin typeface="Berlin Sans FB" panose="020E0602020502020306" pitchFamily="34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</a:rPr>
              <a:t>Genre Bending </a:t>
            </a:r>
            <a:r>
              <a:rPr lang="en-US" sz="4000" b="1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</a:rPr>
              <a:t>Gameplay</a:t>
            </a:r>
          </a:p>
          <a:p>
            <a:pPr lvl="2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Improve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User Problem-Solving Skills, Cognitive </a:t>
            </a: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Thinking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and Logical Thinking. </a:t>
            </a:r>
            <a:endParaRPr lang="en-US" sz="4000" dirty="0" smtClean="0">
              <a:solidFill>
                <a:schemeClr val="bg1"/>
              </a:solidFill>
              <a:latin typeface="Berlin Sans FB" panose="020E0602020502020306" pitchFamily="34" charset="0"/>
              <a:ea typeface="Adobe Fangsong Std R" panose="02020400000000000000" pitchFamily="18" charset="-128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</a:rPr>
              <a:t>Thoughtful Narrative</a:t>
            </a:r>
          </a:p>
          <a:p>
            <a:pPr lvl="2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Offers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a </a:t>
            </a:r>
            <a:r>
              <a:rPr lang="en-US" sz="4000" dirty="0" smtClean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thought-provoking 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  <a:ea typeface="Adobe Fangsong Std R" panose="02020400000000000000" pitchFamily="18" charset="-128"/>
                <a:cs typeface="Segoe UI" panose="020B0502040204020203" pitchFamily="34" charset="0"/>
              </a:rPr>
              <a:t>narrative experience that captivates players, immersing them in the game.</a:t>
            </a:r>
          </a:p>
        </p:txBody>
      </p:sp>
    </p:spTree>
    <p:extLst>
      <p:ext uri="{BB962C8B-B14F-4D97-AF65-F5344CB8AC3E}">
        <p14:creationId xmlns:p14="http://schemas.microsoft.com/office/powerpoint/2010/main" val="36854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206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charRg st="206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charRg st="206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227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charRg st="227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charRg st="227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3032976" y="6617584"/>
            <a:ext cx="4063701" cy="2977585"/>
          </a:xfrm>
          <a:custGeom>
            <a:avLst/>
            <a:gdLst/>
            <a:ahLst/>
            <a:cxnLst/>
            <a:rect l="l" t="t" r="r" b="b"/>
            <a:pathLst>
              <a:path w="4063701" h="2977585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8"/>
          <p:cNvSpPr/>
          <p:nvPr/>
        </p:nvSpPr>
        <p:spPr>
          <a:xfrm>
            <a:off x="9144000" y="4134444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0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6824452" y="8596289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4"/>
          <p:cNvSpPr txBox="1"/>
          <p:nvPr/>
        </p:nvSpPr>
        <p:spPr>
          <a:xfrm>
            <a:off x="1544769" y="2305644"/>
            <a:ext cx="488359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SRS</a:t>
            </a:r>
          </a:p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dirty="0">
                <a:solidFill>
                  <a:srgbClr val="FFACC2"/>
                </a:solidFill>
                <a:latin typeface="Joint"/>
              </a:rPr>
              <a:t>MAZE GAME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3332430" y="4050655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BUSINESS PLAN</a:t>
            </a:r>
          </a:p>
        </p:txBody>
      </p:sp>
      <p:sp>
        <p:nvSpPr>
          <p:cNvPr id="35" name="TextBox 17"/>
          <p:cNvSpPr txBox="1"/>
          <p:nvPr/>
        </p:nvSpPr>
        <p:spPr>
          <a:xfrm>
            <a:off x="8616520" y="6381223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REQUIREMENTS ANALYSIS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3332430" y="7703276"/>
            <a:ext cx="346479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272727"/>
                </a:solidFill>
                <a:latin typeface="Joint"/>
              </a:rPr>
              <a:t>USE CASE DIAGRAMS</a:t>
            </a:r>
          </a:p>
        </p:txBody>
      </p:sp>
      <p:sp>
        <p:nvSpPr>
          <p:cNvPr id="37" name="Freeform 19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0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21"/>
          <p:cNvSpPr/>
          <p:nvPr/>
        </p:nvSpPr>
        <p:spPr>
          <a:xfrm>
            <a:off x="15890232" y="9258300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3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5"/>
          <p:cNvSpPr txBox="1"/>
          <p:nvPr/>
        </p:nvSpPr>
        <p:spPr>
          <a:xfrm>
            <a:off x="8574445" y="1650261"/>
            <a:ext cx="346479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DFCF5"/>
                </a:solidFill>
                <a:latin typeface="Join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5246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1325</Words>
  <Application>Microsoft Office PowerPoint</Application>
  <PresentationFormat>Custom</PresentationFormat>
  <Paragraphs>469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Joint</vt:lpstr>
      <vt:lpstr>Berlin Sans FB</vt:lpstr>
      <vt:lpstr>Open Sauce Medium</vt:lpstr>
      <vt:lpstr>Adobe Fangsong Std R</vt:lpstr>
      <vt:lpstr>Calibri</vt:lpstr>
      <vt:lpstr>Open Sauce Light</vt:lpstr>
      <vt:lpstr>Segoe UI</vt:lpstr>
      <vt:lpstr>Beon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Orange Trendy Retro Digitalism Creative Presentation</dc:title>
  <cp:lastModifiedBy>PC</cp:lastModifiedBy>
  <cp:revision>98</cp:revision>
  <dcterms:created xsi:type="dcterms:W3CDTF">2006-08-16T00:00:00Z</dcterms:created>
  <dcterms:modified xsi:type="dcterms:W3CDTF">2023-12-17T22:46:53Z</dcterms:modified>
  <dc:identifier>DAF3Qsf2Tnc</dc:identifier>
</cp:coreProperties>
</file>